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3" r:id="rId4"/>
    <p:sldId id="259" r:id="rId5"/>
    <p:sldId id="260" r:id="rId6"/>
    <p:sldId id="261" r:id="rId7"/>
    <p:sldId id="262" r:id="rId8"/>
    <p:sldId id="263" r:id="rId9"/>
    <p:sldId id="30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55850-44CA-4D0A-8EF6-5A2CE277A8DF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3E6D3-ABC6-42F4-A72C-08BB553C08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72315-6A4A-43F1-A498-1B33C925901A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6EF5A-31F7-4942-8721-8D63ACB6D3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03A57-8A73-4C50-87DA-97165BE7ABFC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39FDB-234F-4138-8C14-2B8C5B93B9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A5C0-3659-4512-8AB6-8DC5A4925530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8D0F5-57E3-498E-B657-CCFCD6F2FC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F3D9B-9BC6-4F94-ADD9-BAE5726321C9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D1B18-BC9D-467D-9AC8-C0F1C58C3F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A84C5-BA42-4826-B4B6-88D150DF0A9C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B6BB-2C90-4078-895D-D5FC321F54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80AC4-40F9-4FC8-89C6-5C0B8AF8CE66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86433-F3AF-40BE-9C98-B6AF36DBC7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7356-E31B-4333-8D6A-F52BE5D07FEC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9412B-5D58-4A32-A2E6-ED2F1ABB07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B4394-C9E4-4C2F-9129-D92A6D99DED2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9727D-C0F6-4B5E-815B-C18E7E7EAA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A25C-EDA6-4AD1-846A-D1161A11031E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A1BDF-E378-4493-8321-C55A72B9C7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196C-C7EF-40A7-ABAE-32E345789B2B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0089-E3F1-453E-BA02-2577C535F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66E7E3-5F97-4061-AE17-54C078EC369D}" type="datetimeFigureOut">
              <a:rPr lang="en-GB"/>
              <a:pPr>
                <a:defRPr/>
              </a:pPr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10DA6F-813C-481F-8C29-9F02E47DD6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836613"/>
            <a:ext cx="7772400" cy="2763837"/>
          </a:xfrm>
        </p:spPr>
        <p:txBody>
          <a:bodyPr/>
          <a:lstStyle/>
          <a:p>
            <a:pPr eaLnBrk="1" hangingPunct="1"/>
            <a:r>
              <a:rPr lang="sr-Latn-CS" sz="4000" dirty="0" smtClean="0"/>
              <a:t>Броматологија</a:t>
            </a:r>
            <a:r>
              <a:rPr lang="bs-Cyrl-BA" sz="4000" dirty="0" smtClean="0"/>
              <a:t/>
            </a:r>
            <a:br>
              <a:rPr lang="bs-Cyrl-BA" sz="4000" dirty="0" smtClean="0"/>
            </a:br>
            <a:r>
              <a:rPr lang="sr-Latn-CS" sz="4000" dirty="0" smtClean="0"/>
              <a:t>8. недеља</a:t>
            </a:r>
            <a:r>
              <a:rPr lang="sr-Latn-CS" sz="4000" dirty="0" smtClean="0">
                <a:solidFill>
                  <a:srgbClr val="898989"/>
                </a:solidFill>
              </a:rPr>
              <a:t/>
            </a:r>
            <a:br>
              <a:rPr lang="sr-Latn-CS" sz="4000" dirty="0" smtClean="0">
                <a:solidFill>
                  <a:srgbClr val="898989"/>
                </a:solidFill>
              </a:rPr>
            </a:br>
            <a:r>
              <a:rPr lang="en-GB" sz="4000" dirty="0" smtClean="0">
                <a:solidFill>
                  <a:srgbClr val="898989"/>
                </a:solidFill>
              </a:rPr>
              <a:t/>
            </a:r>
            <a:br>
              <a:rPr lang="en-GB" sz="4000" dirty="0" smtClean="0">
                <a:solidFill>
                  <a:srgbClr val="898989"/>
                </a:solidFill>
              </a:rPr>
            </a:br>
            <a:endParaRPr lang="en-GB" sz="4000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Антинутриjенти</a:t>
            </a:r>
            <a:endParaRPr lang="sr-Latn-C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Хормонски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активне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супстанце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Токсини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гљива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sr-Latn-C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Микотоксини</a:t>
            </a:r>
            <a:endParaRPr lang="sr-Latn-C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Микробиолошка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контаминација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хране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GB" dirty="0" smtClean="0">
              <a:solidFill>
                <a:schemeClr val="tx1"/>
              </a:solidFill>
            </a:endParaRPr>
          </a:p>
          <a:p>
            <a:pPr eaLnBrk="1" hangingPunct="1"/>
            <a:endParaRPr lang="sr-Latn-CS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Антивитамини</a:t>
            </a:r>
            <a:endParaRPr lang="en-GB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Антивитамини витамина А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latin typeface="Arial" charset="0"/>
              </a:rPr>
              <a:t>Липооксидазе</a:t>
            </a:r>
            <a:r>
              <a:rPr lang="en-US" sz="2800" smtClean="0">
                <a:latin typeface="Arial" charset="0"/>
              </a:rPr>
              <a:t> из хране (соја) узрокују настанак хидропероксида витамина А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latin typeface="Arial" charset="0"/>
              </a:rPr>
              <a:t>Цитрал</a:t>
            </a:r>
            <a:r>
              <a:rPr lang="en-US" sz="2800" smtClean="0">
                <a:latin typeface="Arial" charset="0"/>
              </a:rPr>
              <a:t> (етарско уље наранџе) изазива оштећење ендотела крвних судова што се може спречити додавањем витамина А – зато се сматра антивитамином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Анивитамини витамина 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Повећа</a:t>
            </a:r>
            <a:r>
              <a:rPr lang="sr-Latn-CS" sz="2800" smtClean="0">
                <a:latin typeface="Arial" charset="0"/>
              </a:rPr>
              <a:t>ну</a:t>
            </a:r>
            <a:r>
              <a:rPr lang="en-US" sz="2800" smtClean="0">
                <a:latin typeface="Arial" charset="0"/>
              </a:rPr>
              <a:t> потрошњу витамина Е изазивају:</a:t>
            </a:r>
            <a:endParaRPr lang="en-GB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Arial" charset="0"/>
              </a:rPr>
              <a:t>Супстанце из сировог грашка и соје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Arial" charset="0"/>
              </a:rPr>
              <a:t>Унос нитрита, нитрозо једињења и других оксиданата</a:t>
            </a:r>
          </a:p>
        </p:txBody>
      </p:sp>
    </p:spTree>
  </p:cSld>
  <p:clrMapOvr>
    <a:masterClrMapping/>
  </p:clrMapOvr>
  <p:transition advTm="5321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Супстанце које везују минерале</a:t>
            </a:r>
            <a:endParaRPr lang="en-GB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Arial" charset="0"/>
              </a:rPr>
              <a:t>Оксална киселина</a:t>
            </a:r>
            <a:r>
              <a:rPr lang="en-US" sz="2800" smtClean="0">
                <a:latin typeface="Arial" charset="0"/>
              </a:rPr>
              <a:t> (спанаћ, зеље) – стабилни комплекси са Ca, P, Zn, Cu, Fe који се у дигестивном тракту слабо апсорбују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Фитинска киселина</a:t>
            </a:r>
            <a:r>
              <a:rPr lang="en-US" sz="2800" smtClean="0">
                <a:latin typeface="Arial" charset="0"/>
              </a:rPr>
              <a:t> (житарице, легуминозе, ораси) везује Zn и Fe, негативан утицај на искоришћење липида и протеина, успорава разградњу угљених хидрата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Ензими фитазе (квасац) разлажу фитинску киселину (код пекарских производа) 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4248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Хормонски активне супстанце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Неке супстанце биљног порекла испољавају естрогенско деловање. Афинитет везивања за естрогенске рецепторе мањи је од естрадола, са којим показују агонистичко или антагонистичко дејство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Изофлавоноиди</a:t>
            </a:r>
            <a:r>
              <a:rPr lang="en-US" sz="2400" smtClean="0">
                <a:latin typeface="Arial" charset="0"/>
              </a:rPr>
              <a:t>-хетерозиди (агликони) соје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Стилбени</a:t>
            </a:r>
            <a:r>
              <a:rPr lang="en-US" sz="2400" smtClean="0">
                <a:latin typeface="Arial" charset="0"/>
              </a:rPr>
              <a:t> (етарско уље аниса)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Зеараленон</a:t>
            </a:r>
            <a:r>
              <a:rPr lang="en-US" sz="2400" smtClean="0">
                <a:latin typeface="Arial" charset="0"/>
              </a:rPr>
              <a:t>-плесни (кукуруз)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Лигнани</a:t>
            </a:r>
            <a:r>
              <a:rPr lang="en-US" sz="2400" smtClean="0">
                <a:latin typeface="Arial" charset="0"/>
              </a:rPr>
              <a:t>-метаболисањем прекурсора (из бобичастог и коштуњавог воћа, легуминоза и житарица) од стране микрофлоре ГИТ-а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Куместани-</a:t>
            </a:r>
            <a:r>
              <a:rPr lang="en-US" sz="2400" smtClean="0">
                <a:latin typeface="Arial" charset="0"/>
              </a:rPr>
              <a:t>соја</a:t>
            </a:r>
            <a:r>
              <a:rPr lang="en-US" sz="2400" b="1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легуминозе-интерагују са естрогенским рецепторима</a:t>
            </a:r>
          </a:p>
          <a:p>
            <a:pPr eaLnBrk="1" hangingPunct="1">
              <a:lnSpc>
                <a:spcPct val="90000"/>
              </a:lnSpc>
            </a:pP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6290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 smtClean="0"/>
              <a:t>Токсичне аминокиселине и протеини</a:t>
            </a:r>
            <a:endParaRPr lang="en-GB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 eaLnBrk="1" hangingPunct="1"/>
            <a:endParaRPr lang="en-US" sz="2800" smtClean="0">
              <a:latin typeface="Arial" charset="0"/>
            </a:endParaRPr>
          </a:p>
          <a:p>
            <a:pPr eaLnBrk="1" hangingPunct="1"/>
            <a:r>
              <a:rPr lang="en-US" sz="2800" smtClean="0">
                <a:latin typeface="Arial" charset="0"/>
              </a:rPr>
              <a:t>Неуротоксичне аминокиселине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Latn-CS" sz="2800" b="1" smtClean="0">
                <a:latin typeface="Arial" charset="0"/>
              </a:rPr>
              <a:t>латирогени</a:t>
            </a:r>
            <a:r>
              <a:rPr lang="sr-Latn-CS" sz="2800" smtClean="0">
                <a:latin typeface="Arial" charset="0"/>
              </a:rPr>
              <a:t>-ометају ензим чији је коензим пиридоксал</a:t>
            </a:r>
            <a:endParaRPr lang="en-US" sz="2800" smtClean="0">
              <a:latin typeface="Arial" charset="0"/>
            </a:endParaRPr>
          </a:p>
          <a:p>
            <a:pPr eaLnBrk="1" hangingPunct="1"/>
            <a:r>
              <a:rPr lang="en-US" sz="2800" b="1" smtClean="0">
                <a:latin typeface="Arial" charset="0"/>
              </a:rPr>
              <a:t>Канаванин</a:t>
            </a:r>
            <a:r>
              <a:rPr lang="en-US" sz="2800" smtClean="0">
                <a:latin typeface="Arial" charset="0"/>
              </a:rPr>
              <a:t> – сирове легуминозе (соја) уграђује у нуклеопротеине леукоцита и организам препознаје као страно тело,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Хемаглутинини </a:t>
            </a:r>
            <a:r>
              <a:rPr lang="en-US" sz="2800" smtClean="0">
                <a:latin typeface="Arial" charset="0"/>
              </a:rPr>
              <a:t>– лектини: Рицин и аглутинин соје делују као антитела и изазивају имунски одговор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4407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Хетерозиди</a:t>
            </a:r>
            <a:endParaRPr lang="en-GB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Цијаногени хетерозиди </a:t>
            </a:r>
          </a:p>
          <a:p>
            <a:pPr eaLnBrk="1" hangingPunct="1"/>
            <a:r>
              <a:rPr lang="en-US" sz="2400" b="1" smtClean="0">
                <a:latin typeface="Arial" charset="0"/>
              </a:rPr>
              <a:t>Амигдалин</a:t>
            </a:r>
            <a:r>
              <a:rPr lang="en-US" sz="2400" smtClean="0">
                <a:latin typeface="Arial" charset="0"/>
              </a:rPr>
              <a:t> (горки бадем, коштице коштуњавог воћа), дурин (просо), линамарин(лан, пасуљ), хидролиза при оштећењу семена и листа- настаје цијановодонична киселина која блокира цитохром оксидазу и зауставља ћелијско дисање </a:t>
            </a:r>
          </a:p>
          <a:p>
            <a:pPr eaLnBrk="1" hangingPunct="1"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Сумпорни глукозиди</a:t>
            </a:r>
          </a:p>
          <a:p>
            <a:pPr eaLnBrk="1" hangingPunct="1"/>
            <a:r>
              <a:rPr lang="en-US" sz="2400" b="1" smtClean="0">
                <a:latin typeface="Arial" charset="0"/>
              </a:rPr>
              <a:t>Синигрин</a:t>
            </a:r>
            <a:r>
              <a:rPr lang="en-US" sz="2400" smtClean="0">
                <a:latin typeface="Arial" charset="0"/>
              </a:rPr>
              <a:t> и </a:t>
            </a:r>
            <a:r>
              <a:rPr lang="en-US" sz="2400" b="1" smtClean="0">
                <a:latin typeface="Arial" charset="0"/>
              </a:rPr>
              <a:t>прогоитрин</a:t>
            </a:r>
            <a:r>
              <a:rPr lang="en-US" sz="2400" smtClean="0">
                <a:latin typeface="Arial" charset="0"/>
              </a:rPr>
              <a:t> (купус) тиоцијанати</a:t>
            </a:r>
            <a:r>
              <a:rPr lang="sr-Latn-CS" sz="2400" smtClean="0">
                <a:latin typeface="Arial" charset="0"/>
              </a:rPr>
              <a:t>-</a:t>
            </a:r>
            <a:r>
              <a:rPr lang="en-US" sz="2400" smtClean="0">
                <a:latin typeface="Arial" charset="0"/>
              </a:rPr>
              <a:t> струмогени ефекат</a:t>
            </a:r>
          </a:p>
          <a:p>
            <a:pPr eaLnBrk="1" hangingPunct="1"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Сапонини</a:t>
            </a:r>
            <a:r>
              <a:rPr lang="en-US" sz="2400" i="1" smtClean="0">
                <a:latin typeface="Arial" charset="0"/>
              </a:rPr>
              <a:t> (спанаћ, цвекла, соја)-не апсорбују се, локални ефекат на слузокожи</a:t>
            </a:r>
            <a:endParaRPr lang="en-GB" sz="2400" i="1" smtClean="0">
              <a:latin typeface="Arial" charset="0"/>
            </a:endParaRPr>
          </a:p>
        </p:txBody>
      </p:sp>
    </p:spTree>
  </p:cSld>
  <p:clrMapOvr>
    <a:masterClrMapping/>
  </p:clrMapOvr>
  <p:transition advTm="5619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Вазоактивни амини</a:t>
            </a:r>
            <a:endParaRPr lang="en-GB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 smtClean="0">
              <a:latin typeface="Arial" charset="0"/>
            </a:endParaRPr>
          </a:p>
          <a:p>
            <a:pPr eaLnBrk="1" hangingPunct="1"/>
            <a:r>
              <a:rPr lang="en-US" sz="2800" smtClean="0">
                <a:latin typeface="Arial" charset="0"/>
              </a:rPr>
              <a:t>Вазоконстриктивно дејство на глатку мускулатуру зидова крвних судова и пораст крвног притиска, бактеријском разградњом аминокиселина из хране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хистамин </a:t>
            </a:r>
            <a:r>
              <a:rPr lang="en-US" sz="2800" smtClean="0">
                <a:latin typeface="Arial" charset="0"/>
              </a:rPr>
              <a:t>(рибе)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тирамин</a:t>
            </a:r>
            <a:r>
              <a:rPr lang="en-US" sz="2800" smtClean="0">
                <a:latin typeface="Arial" charset="0"/>
              </a:rPr>
              <a:t> и </a:t>
            </a:r>
            <a:r>
              <a:rPr lang="en-US" sz="2800" b="1" smtClean="0">
                <a:latin typeface="Arial" charset="0"/>
              </a:rPr>
              <a:t>путресцин</a:t>
            </a:r>
            <a:r>
              <a:rPr lang="en-US" sz="2800" smtClean="0">
                <a:latin typeface="Arial" charset="0"/>
              </a:rPr>
              <a:t> (ферментисани сиреви и месни производи, банана, чоколада, пиво)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кадаверин </a:t>
            </a:r>
            <a:endParaRPr lang="en-GB" sz="2800" b="1" smtClean="0">
              <a:latin typeface="Arial" charset="0"/>
            </a:endParaRPr>
          </a:p>
        </p:txBody>
      </p:sp>
    </p:spTree>
  </p:cSld>
  <p:clrMapOvr>
    <a:masterClrMapping/>
  </p:clrMapOvr>
  <p:transition advTm="2082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Пиролизидински алкалоиди</a:t>
            </a:r>
            <a:endParaRPr lang="en-GB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2800" smtClean="0">
                <a:latin typeface="Arial" charset="0"/>
              </a:rPr>
              <a:t>350 једињења – заједнички елемент је нецинска база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Хепатотоксичност (метаболит дехидропирол)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Мед, биљни чајеви, биљни суплементи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2483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Токсини гљива</a:t>
            </a:r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Зелена пупавка 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Аманитин</a:t>
            </a:r>
            <a:r>
              <a:rPr lang="en-US" sz="2800" smtClean="0">
                <a:latin typeface="Arial" charset="0"/>
              </a:rPr>
              <a:t>- хепатотоксичност</a:t>
            </a:r>
          </a:p>
          <a:p>
            <a:pPr eaLnBrk="1" hangingPunct="1"/>
            <a:r>
              <a:rPr lang="en-US" sz="2800" b="1" smtClean="0">
                <a:latin typeface="Arial" charset="0"/>
              </a:rPr>
              <a:t>Фалин </a:t>
            </a:r>
            <a:r>
              <a:rPr lang="en-US" sz="2800" smtClean="0">
                <a:latin typeface="Arial" charset="0"/>
              </a:rPr>
              <a:t>и</a:t>
            </a:r>
            <a:r>
              <a:rPr lang="en-US" sz="2800" b="1" smtClean="0">
                <a:latin typeface="Arial" charset="0"/>
              </a:rPr>
              <a:t> фалоидин</a:t>
            </a:r>
            <a:r>
              <a:rPr lang="en-US" sz="2800" smtClean="0">
                <a:latin typeface="Arial" charset="0"/>
              </a:rPr>
              <a:t> – хемолитичко деловање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Бела пупавка – </a:t>
            </a:r>
            <a:r>
              <a:rPr lang="en-US" sz="2800" b="1" smtClean="0">
                <a:latin typeface="Arial" charset="0"/>
              </a:rPr>
              <a:t>аманитин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Мухоморка – </a:t>
            </a:r>
            <a:r>
              <a:rPr lang="en-US" sz="2800" b="1" smtClean="0">
                <a:latin typeface="Arial" charset="0"/>
              </a:rPr>
              <a:t>мускарин, мускаридин</a:t>
            </a:r>
            <a:endParaRPr lang="en-GB" sz="2800" b="1" smtClean="0">
              <a:latin typeface="Arial" charset="0"/>
            </a:endParaRPr>
          </a:p>
        </p:txBody>
      </p:sp>
    </p:spTree>
  </p:cSld>
  <p:clrMapOvr>
    <a:masterClrMapping/>
  </p:clrMapOvr>
  <p:transition advTm="2540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452596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2800" smtClean="0">
                <a:latin typeface="Arial" charset="0"/>
              </a:rPr>
              <a:t>Секундарни метаболити гљивица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Опасни за људе након оралног уноса, уноса преко коже и инхалацијом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Микотоксикозе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Пре, током убирања и складиштења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Доспевају у ланац исхране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Утицај на светску трговину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Афлатоксини, охратоксин А, фусариум токсини, ергот алкалоиди, алтернариа микотоксини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3691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Аф</a:t>
            </a:r>
            <a:r>
              <a:rPr lang="sr-Latn-CS" sz="2800" b="1" i="1" smtClean="0">
                <a:latin typeface="Arial" charset="0"/>
              </a:rPr>
              <a:t>л</a:t>
            </a:r>
            <a:r>
              <a:rPr lang="en-US" sz="2800" b="1" i="1" smtClean="0">
                <a:latin typeface="Arial" charset="0"/>
              </a:rPr>
              <a:t>атоксини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Појављују се у пордучјима са топлом и влажном климом,</a:t>
            </a:r>
            <a:r>
              <a:rPr lang="en-US" sz="2800" i="1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продукукује их гљивице из рода </a:t>
            </a:r>
            <a:r>
              <a:rPr lang="en-US" sz="2800" i="1" smtClean="0">
                <a:latin typeface="Arial" charset="0"/>
              </a:rPr>
              <a:t>Aspergillus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В1, В2; G1, G2 (</a:t>
            </a:r>
            <a:r>
              <a:rPr lang="en-US" sz="2800" i="1" smtClean="0">
                <a:latin typeface="Arial" charset="0"/>
              </a:rPr>
              <a:t>blue, green</a:t>
            </a:r>
            <a:r>
              <a:rPr lang="en-US" sz="2800" smtClean="0">
                <a:latin typeface="Arial" charset="0"/>
              </a:rPr>
              <a:t>)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Не разлажу се на високим температурама</a:t>
            </a: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В1 најтоксичнији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М1 – монохидроксилни дериват В1 (излучује се у млеку)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Канцерогени (јетра), генотоксични, стерилитет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Присуство у храни (житарице, орашасти плодови)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  <a:p>
            <a:pPr eaLnBrk="1" hangingPunct="1">
              <a:lnSpc>
                <a:spcPct val="80000"/>
              </a:lnSpc>
            </a:pPr>
            <a:endParaRPr lang="en-GB" sz="2700" smtClean="0"/>
          </a:p>
        </p:txBody>
      </p:sp>
    </p:spTree>
  </p:cSld>
  <p:clrMapOvr>
    <a:masterClrMapping/>
  </p:clrMapOvr>
  <p:transition advTm="5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Arial" charset="0"/>
              </a:rPr>
              <a:t>Токсини хране</a:t>
            </a:r>
            <a:endParaRPr lang="en-GB" sz="3600" smtClean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Храна може да садржи токсичне супстанце као своје природне састојке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У процесу ферментације неки нетоксични састојци могу постати токсични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Могуће је да у организму неки природни састојци хране буду преведени у токсичне метаболите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Храна може да преноси токсичне супстанце других организама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Према пореклу могу се поделити на: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latin typeface="Arial" charset="0"/>
              </a:rPr>
              <a:t>биљне токсине (антинутријенти, хормонски активне сустанце, токсичне амино-киселине, хетерозиди, вазоактивни амини и пиролизидински алкалоиди),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latin typeface="Arial" charset="0"/>
              </a:rPr>
              <a:t>токсине гљива и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latin typeface="Arial" charset="0"/>
              </a:rPr>
              <a:t>животињске токсине</a:t>
            </a:r>
          </a:p>
          <a:p>
            <a:pPr eaLnBrk="1" hangingPunct="1">
              <a:lnSpc>
                <a:spcPct val="90000"/>
              </a:lnSpc>
            </a:pP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5595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Охратоксин 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Група структурно повезаних метаболита које продукују гљивице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рода </a:t>
            </a:r>
            <a:r>
              <a:rPr lang="en-US" sz="2800" i="1" smtClean="0">
                <a:latin typeface="Arial" charset="0"/>
              </a:rPr>
              <a:t>Aspergillus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и </a:t>
            </a:r>
            <a:r>
              <a:rPr lang="en-US" sz="2800" i="1" smtClean="0">
                <a:latin typeface="Arial" charset="0"/>
              </a:rPr>
              <a:t>Penicillium</a:t>
            </a:r>
            <a:endParaRPr lang="sr-Latn-CS" sz="2800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ОТА инхибира синтезу протеина компетицијом са фенилаланином услед структурне сличности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800" smtClean="0">
                <a:latin typeface="Arial" charset="0"/>
              </a:rPr>
              <a:t>- Изазива оштећење митохондрија, РОС, липидна пероксидација, апоптоза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Канцероген (бубрези), нефротоксичан, имунотоксичан, ембриотоксичан, 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Присуство у храни-какао, суво воће, кафа,  црвено вино, житарице, зачини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Количина у храни се смањује тек на 250 степени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5212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Фумонизини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Слични прекурсору сфинголипида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Продукују их гљивице </a:t>
            </a:r>
            <a:r>
              <a:rPr lang="en-US" sz="2800" i="1" smtClean="0">
                <a:latin typeface="Arial" charset="0"/>
              </a:rPr>
              <a:t>Fusarium</a:t>
            </a:r>
            <a:r>
              <a:rPr lang="sr-Latn-CS" sz="2800" i="1" smtClean="0">
                <a:latin typeface="Arial" charset="0"/>
              </a:rPr>
              <a:t> врсте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В серија има највећи токсиколошки значај (В1)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Инхибира ензим церамид синтазу ↑ интрацелуларне сфингозине-цитотоксични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Карцином једњака и јетре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У кукурузу, термичка обрада га смањује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Зеараленон </a:t>
            </a:r>
          </a:p>
          <a:p>
            <a:pPr eaLnBrk="1" hangingPunct="1">
              <a:lnSpc>
                <a:spcPct val="80000"/>
              </a:lnSpc>
            </a:pPr>
            <a:r>
              <a:rPr lang="el-GR" sz="2800" smtClean="0">
                <a:latin typeface="Arial" charset="0"/>
              </a:rPr>
              <a:t>α</a:t>
            </a:r>
            <a:r>
              <a:rPr lang="sr-Latn-CS" sz="2800" smtClean="0">
                <a:latin typeface="Arial" charset="0"/>
              </a:rPr>
              <a:t> и </a:t>
            </a:r>
            <a:r>
              <a:rPr lang="el-GR" sz="2800" smtClean="0">
                <a:latin typeface="Arial" charset="0"/>
              </a:rPr>
              <a:t>β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Естрогена једињења – компетитивно везивање за естрогенске рецепторе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Карцином дојке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У кукурузу</a:t>
            </a:r>
          </a:p>
          <a:p>
            <a:pPr eaLnBrk="1" hangingPunct="1">
              <a:lnSpc>
                <a:spcPct val="80000"/>
              </a:lnSpc>
            </a:pP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54126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Трихотецени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Постоји око 170 идентификованих трихотецена подељених у 4 типа</a:t>
            </a:r>
            <a:endParaRPr lang="sr-Latn-CS" sz="2400" smtClean="0">
              <a:latin typeface="Arial" charset="0"/>
            </a:endParaRPr>
          </a:p>
          <a:p>
            <a:pPr eaLnBrk="1" hangingPunct="1"/>
            <a:r>
              <a:rPr lang="sr-Latn-CS" sz="2400" smtClean="0">
                <a:latin typeface="Arial" charset="0"/>
              </a:rPr>
              <a:t>А (НТ-2 и Т-2) и В –продукују </a:t>
            </a:r>
            <a:r>
              <a:rPr lang="en-US" sz="2400" i="1" smtClean="0">
                <a:latin typeface="Arial" charset="0"/>
              </a:rPr>
              <a:t>Fusarium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врсте</a:t>
            </a:r>
          </a:p>
          <a:p>
            <a:pPr eaLnBrk="1" hangingPunct="1"/>
            <a:r>
              <a:rPr lang="sr-Latn-CS" sz="2400" smtClean="0">
                <a:latin typeface="Arial" charset="0"/>
              </a:rPr>
              <a:t>Инхибитори синтезе протеина и функције митохондрија, имуносупресивни, цитотоксични</a:t>
            </a:r>
          </a:p>
          <a:p>
            <a:pPr eaLnBrk="1" hangingPunct="1"/>
            <a:r>
              <a:rPr lang="sr-Latn-CS" sz="2400" smtClean="0">
                <a:latin typeface="Arial" charset="0"/>
              </a:rPr>
              <a:t>У овсу, јечму, кукурузу – у омоту</a:t>
            </a:r>
          </a:p>
          <a:p>
            <a:pPr eaLnBrk="1" hangingPunct="1"/>
            <a:r>
              <a:rPr lang="sr-Latn-CS" sz="2400" smtClean="0">
                <a:latin typeface="Arial" charset="0"/>
              </a:rPr>
              <a:t>Не уништава их термичка обрада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Т-2 токсин код људи доводи до болести зване алиментарна токсична алеукија</a:t>
            </a:r>
          </a:p>
          <a:p>
            <a:pPr eaLnBrk="1" hangingPunct="1">
              <a:buFont typeface="Arial" charset="0"/>
              <a:buNone/>
            </a:pPr>
            <a:r>
              <a:rPr lang="en-US" sz="2400" i="1" smtClean="0">
                <a:latin typeface="Arial" charset="0"/>
              </a:rPr>
              <a:t>Нови фусариум токсини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Фусапролиферин је показао токсични утицај на хумане В лимфоците</a:t>
            </a:r>
            <a:endParaRPr lang="sr-Latn-CS" sz="2400" smtClean="0">
              <a:latin typeface="Arial" charset="0"/>
            </a:endParaRPr>
          </a:p>
          <a:p>
            <a:pPr eaLnBrk="1" hangingPunct="1"/>
            <a:r>
              <a:rPr lang="sr-Latn-CS" sz="2400" smtClean="0">
                <a:latin typeface="Arial" charset="0"/>
              </a:rPr>
              <a:t>У житарицама</a:t>
            </a: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4412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Микотоксини</a:t>
            </a:r>
            <a:endParaRPr lang="en-GB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i="1" smtClean="0">
                <a:latin typeface="Arial" charset="0"/>
              </a:rPr>
              <a:t>Патулин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По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структури је лактон</a:t>
            </a:r>
            <a:r>
              <a:rPr lang="sr-Latn-CS" sz="2400" smtClean="0">
                <a:latin typeface="Arial" charset="0"/>
              </a:rPr>
              <a:t> –гљивице из рода </a:t>
            </a:r>
            <a:r>
              <a:rPr lang="en-US" sz="2400" smtClean="0">
                <a:latin typeface="Arial" charset="0"/>
              </a:rPr>
              <a:t> </a:t>
            </a:r>
            <a:r>
              <a:rPr lang="en-US" sz="2400" i="1" smtClean="0">
                <a:latin typeface="Arial" charset="0"/>
              </a:rPr>
              <a:t>Penicillium</a:t>
            </a:r>
            <a:endParaRPr lang="sr-Latn-CS" sz="2400" i="1" smtClean="0">
              <a:latin typeface="Arial" charset="0"/>
            </a:endParaRPr>
          </a:p>
          <a:p>
            <a:pPr eaLnBrk="1" hangingPunct="1"/>
            <a:r>
              <a:rPr lang="sr-Latn-CS" sz="2400" smtClean="0">
                <a:latin typeface="Arial" charset="0"/>
              </a:rPr>
              <a:t>Контаминент оштећеног воћа-сок од јабуке</a:t>
            </a:r>
            <a:endParaRPr lang="en-US" sz="2400" smtClean="0">
              <a:latin typeface="Arial" charset="0"/>
            </a:endParaRPr>
          </a:p>
          <a:p>
            <a:pPr eaLnBrk="1" hangingPunct="1"/>
            <a:r>
              <a:rPr lang="en-US" sz="2400" smtClean="0">
                <a:latin typeface="Arial" charset="0"/>
              </a:rPr>
              <a:t>Инхибиторно делује на многе ензиме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Мутагено и неуротоксично</a:t>
            </a:r>
            <a:r>
              <a:rPr lang="sr-Latn-CS" sz="2400" smtClean="0">
                <a:latin typeface="Arial" charset="0"/>
              </a:rPr>
              <a:t>, имунотоксично и генотоксично</a:t>
            </a:r>
            <a:r>
              <a:rPr lang="en-US" sz="2400" smtClean="0">
                <a:latin typeface="Arial" charset="0"/>
              </a:rPr>
              <a:t> дејство</a:t>
            </a:r>
          </a:p>
          <a:p>
            <a:pPr eaLnBrk="1" hangingPunct="1">
              <a:buFont typeface="Arial" charset="0"/>
              <a:buNone/>
            </a:pPr>
            <a:r>
              <a:rPr lang="en-US" sz="2400" i="1" smtClean="0">
                <a:latin typeface="Arial" charset="0"/>
              </a:rPr>
              <a:t>Алтернариа токсини</a:t>
            </a:r>
          </a:p>
          <a:p>
            <a:pPr eaLnBrk="1" hangingPunct="1"/>
            <a:r>
              <a:rPr lang="en-US" sz="2400" smtClean="0">
                <a:latin typeface="Arial" charset="0"/>
              </a:rPr>
              <a:t>Фетотосични и тератогени ефекти</a:t>
            </a:r>
            <a:endParaRPr lang="sr-Latn-CS" sz="2400" smtClean="0">
              <a:latin typeface="Arial" charset="0"/>
            </a:endParaRPr>
          </a:p>
          <a:p>
            <a:pPr eaLnBrk="1" hangingPunct="1"/>
            <a:r>
              <a:rPr lang="sr-Latn-CS" sz="2400" smtClean="0">
                <a:latin typeface="Arial" charset="0"/>
              </a:rPr>
              <a:t>У сунцокрету, зрневљу, парадајзу, пиву, вину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400" i="1" smtClean="0">
                <a:latin typeface="Arial" charset="0"/>
              </a:rPr>
              <a:t>Ергот алкалоиди</a:t>
            </a:r>
            <a:endParaRPr lang="en-US" sz="2400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400" i="1" smtClean="0">
                <a:latin typeface="Arial" charset="0"/>
              </a:rPr>
              <a:t>У </a:t>
            </a:r>
            <a:r>
              <a:rPr lang="en-US" sz="2400" i="1" smtClean="0">
                <a:latin typeface="Arial" charset="0"/>
              </a:rPr>
              <a:t>Clavices</a:t>
            </a:r>
            <a:r>
              <a:rPr lang="sr-Latn-CS" sz="2400" i="1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врстама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latin typeface="Arial" charset="0"/>
              </a:rPr>
              <a:t>Токсична једињења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latin typeface="Arial" charset="0"/>
              </a:rPr>
              <a:t>Ергометерин, ерготамин, ергозин</a:t>
            </a:r>
          </a:p>
          <a:p>
            <a:pPr eaLnBrk="1" hangingPunct="1"/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  <p:transition advTm="5525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>
                <a:latin typeface="Arial" charset="0"/>
              </a:rPr>
              <a:t>Микотоксини</a:t>
            </a:r>
            <a:endParaRPr lang="en-GB" sz="3600" b="1" smtClean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sr-Latn-CS" sz="2800" smtClean="0"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Стратегије за смањење микотоксина у храни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sr-Latn-CS" sz="2800" b="1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Добро управљање обрађивањем земљишта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Употреба фунгицида и биолошка контрола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Наводњавање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Детоксикација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Arial" charset="0"/>
              </a:rPr>
              <a:t>Инхибиција апсорпције микотоксина у ГИТ-у (пробиотици)</a:t>
            </a:r>
          </a:p>
        </p:txBody>
      </p:sp>
    </p:spTree>
  </p:cSld>
  <p:clrMapOvr>
    <a:masterClrMapping/>
  </p:clrMapOvr>
  <p:transition advTm="2310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1357313" y="549275"/>
            <a:ext cx="7329487" cy="295275"/>
          </a:xfrm>
        </p:spPr>
        <p:txBody>
          <a:bodyPr lIns="0" rIns="0" bIns="0" anchor="b">
            <a:normAutofit fontScale="90000"/>
          </a:bodyPr>
          <a:lstStyle/>
          <a:p>
            <a:pPr algn="l">
              <a:defRPr/>
            </a:pPr>
            <a:r>
              <a:rPr lang="en-CA" sz="3200" b="1" smtClean="0">
                <a:latin typeface="Arial" charset="0"/>
              </a:rPr>
              <a:t>Антибиотици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285750" y="1357313"/>
            <a:ext cx="8301038" cy="5072062"/>
          </a:xfrm>
        </p:spPr>
        <p:txBody>
          <a:bodyPr/>
          <a:lstStyle/>
          <a:p>
            <a:pPr marL="273050" indent="-273050">
              <a:lnSpc>
                <a:spcPct val="90000"/>
              </a:lnSpc>
            </a:pPr>
            <a:r>
              <a:rPr lang="pl-PL" sz="2400" smtClean="0">
                <a:latin typeface="Arial" charset="0"/>
              </a:rPr>
              <a:t>У намирницама се могу на</a:t>
            </a:r>
            <a:r>
              <a:rPr lang="sr-Cyrl-CS" sz="2400" smtClean="0">
                <a:latin typeface="Arial" charset="0"/>
              </a:rPr>
              <a:t>ћ</a:t>
            </a:r>
            <a:r>
              <a:rPr lang="pl-PL" sz="2400" smtClean="0">
                <a:latin typeface="Arial" charset="0"/>
              </a:rPr>
              <a:t>и:</a:t>
            </a:r>
            <a:endParaRPr lang="en-CA" sz="2400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smtClean="0">
                <a:latin typeface="Arial" charset="0"/>
              </a:rPr>
              <a:t>антибиотици који доспевају у намирнице као резултат ветеринарских мера(ле</a:t>
            </a:r>
            <a:r>
              <a:rPr lang="sr-Cyrl-CS" sz="2400" smtClean="0">
                <a:latin typeface="Arial" charset="0"/>
              </a:rPr>
              <a:t>ч</a:t>
            </a:r>
            <a:r>
              <a:rPr lang="en-CA" sz="2400" smtClean="0">
                <a:latin typeface="Arial" charset="0"/>
              </a:rPr>
              <a:t>ењем </a:t>
            </a:r>
            <a:r>
              <a:rPr lang="sr-Cyrl-CS" sz="2400" smtClean="0">
                <a:latin typeface="Arial" charset="0"/>
              </a:rPr>
              <a:t>ж</a:t>
            </a:r>
            <a:r>
              <a:rPr lang="en-CA" sz="2400" smtClean="0">
                <a:latin typeface="Arial" charset="0"/>
              </a:rPr>
              <a:t>ивотиња), 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smtClean="0">
                <a:latin typeface="Arial" charset="0"/>
              </a:rPr>
              <a:t>антибиотици – као конзерванси у млеку,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CA" sz="2400" smtClean="0">
                <a:latin typeface="Arial" charset="0"/>
              </a:rPr>
              <a:t>месу....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smtClean="0">
                <a:latin typeface="Arial" charset="0"/>
              </a:rPr>
              <a:t>Ове супстанце у организму људи могу изазвати резистентност неких бактерија, алергијске манифестације, пореме</a:t>
            </a:r>
            <a:r>
              <a:rPr lang="sr-Cyrl-CS" sz="2400" smtClean="0">
                <a:latin typeface="Arial" charset="0"/>
              </a:rPr>
              <a:t>ћ</a:t>
            </a:r>
            <a:r>
              <a:rPr lang="en-CA" sz="2400" smtClean="0">
                <a:latin typeface="Arial" charset="0"/>
              </a:rPr>
              <a:t>аје у цревној флори.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smtClean="0">
                <a:latin typeface="Arial" charset="0"/>
              </a:rPr>
              <a:t>Хронично токсично дејство антибиотика може бити проузроковано и њиховим остацима у ткивима људи, што може допринети масовној резистенцији организама.</a:t>
            </a:r>
          </a:p>
        </p:txBody>
      </p:sp>
    </p:spTree>
  </p:cSld>
  <p:clrMapOvr>
    <a:masterClrMapping/>
  </p:clrMapOvr>
  <p:transition advTm="4587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Микробилошка контаминација хране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060575"/>
            <a:ext cx="8229600" cy="4530725"/>
          </a:xfrm>
        </p:spPr>
        <p:txBody>
          <a:bodyPr/>
          <a:lstStyle/>
          <a:p>
            <a:r>
              <a:rPr lang="sr-Latn-CS" sz="2400" smtClean="0">
                <a:latin typeface="Arial" charset="0"/>
              </a:rPr>
              <a:t>Повезује се са симптомима као што су дијареја и повраћање, али и главобоља, стомачни грчеви и грозница; </a:t>
            </a:r>
          </a:p>
          <a:p>
            <a:endParaRPr lang="sr-Latn-CS" sz="2400" smtClean="0">
              <a:latin typeface="Arial" charset="0"/>
            </a:endParaRPr>
          </a:p>
          <a:p>
            <a:r>
              <a:rPr lang="sr-Latn-CS" sz="2400" smtClean="0">
                <a:latin typeface="Arial" charset="0"/>
              </a:rPr>
              <a:t>Највећи број тровања храном је изазван бактеријама или њиховим токсинима. </a:t>
            </a:r>
          </a:p>
          <a:p>
            <a:endParaRPr lang="sr-Latn-CS" sz="2400" smtClean="0">
              <a:latin typeface="Arial" charset="0"/>
            </a:endParaRPr>
          </a:p>
          <a:p>
            <a:endParaRPr lang="en-US" b="1" smtClean="0">
              <a:latin typeface="Arial" charset="0"/>
            </a:endParaRPr>
          </a:p>
        </p:txBody>
      </p:sp>
    </p:spTree>
  </p:cSld>
  <p:clrMapOvr>
    <a:masterClrMapping/>
  </p:clrMapOvr>
  <p:transition advTm="1786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7651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Вируси који се преносе</a:t>
            </a:r>
            <a:r>
              <a:rPr lang="sr-Cyrl-CS" sz="2800" b="1" smtClean="0">
                <a:latin typeface="Arial" charset="0"/>
              </a:rPr>
              <a:t> храном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060575"/>
            <a:ext cx="8229600" cy="3992563"/>
          </a:xfrm>
        </p:spPr>
        <p:txBody>
          <a:bodyPr/>
          <a:lstStyle/>
          <a:p>
            <a:pPr>
              <a:buClr>
                <a:schemeClr val="accent2"/>
              </a:buClr>
              <a:buFont typeface="Arial" charset="0"/>
              <a:buNone/>
            </a:pPr>
            <a:endParaRPr lang="hr-HR" sz="2400" smtClean="0">
              <a:latin typeface="Arial" charset="0"/>
            </a:endParaRPr>
          </a:p>
          <a:p>
            <a:pPr lvl="1"/>
            <a:r>
              <a:rPr lang="hr-HR" sz="2400" i="1" smtClean="0">
                <a:latin typeface="Arial" charset="0"/>
              </a:rPr>
              <a:t>Аденовируси</a:t>
            </a:r>
          </a:p>
          <a:p>
            <a:pPr lvl="1"/>
            <a:endParaRPr lang="hr-HR" sz="2400" i="1" smtClean="0">
              <a:latin typeface="Arial" charset="0"/>
            </a:endParaRPr>
          </a:p>
          <a:p>
            <a:pPr lvl="1"/>
            <a:r>
              <a:rPr lang="hr-HR" sz="2400" i="1" smtClean="0">
                <a:latin typeface="Arial" charset="0"/>
              </a:rPr>
              <a:t>Полиовируси</a:t>
            </a:r>
          </a:p>
          <a:p>
            <a:pPr lvl="1"/>
            <a:endParaRPr lang="hr-HR" sz="2400" i="1" smtClean="0">
              <a:latin typeface="Arial" charset="0"/>
            </a:endParaRPr>
          </a:p>
          <a:p>
            <a:pPr lvl="1"/>
            <a:r>
              <a:rPr lang="hr-HR" sz="2400" i="1" smtClean="0">
                <a:latin typeface="Arial" charset="0"/>
              </a:rPr>
              <a:t>Coxsacki virusi</a:t>
            </a:r>
          </a:p>
          <a:p>
            <a:pPr lvl="1"/>
            <a:endParaRPr lang="hr-HR" sz="2400" i="1" smtClean="0">
              <a:latin typeface="Arial" charset="0"/>
            </a:endParaRPr>
          </a:p>
          <a:p>
            <a:pPr lvl="1"/>
            <a:r>
              <a:rPr lang="hr-HR" sz="2400" i="1" smtClean="0">
                <a:latin typeface="Arial" charset="0"/>
              </a:rPr>
              <a:t>Вирус инфективног хепатитиса</a:t>
            </a:r>
            <a:endParaRPr lang="en-GB" sz="2400" i="1" smtClean="0">
              <a:latin typeface="Arial" charset="0"/>
            </a:endParaRPr>
          </a:p>
        </p:txBody>
      </p:sp>
    </p:spTree>
  </p:cSld>
  <p:clrMapOvr>
    <a:masterClrMapping/>
  </p:clrMapOvr>
  <p:transition advTm="128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44488"/>
            <a:ext cx="8675687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Шигеле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1052513"/>
            <a:ext cx="8893175" cy="5976937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endParaRPr lang="en-US" sz="2400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en-US" sz="2400" smtClean="0">
                <a:latin typeface="Arial" charset="0"/>
              </a:rPr>
              <a:t>Б</a:t>
            </a:r>
            <a:r>
              <a:rPr lang="hr-HR" sz="2400" smtClean="0">
                <a:latin typeface="Arial" charset="0"/>
              </a:rPr>
              <a:t>ациларна дизентерија људи узрокована бактеријама из рода </a:t>
            </a:r>
            <a:r>
              <a:rPr lang="hr-HR" sz="2400" i="1" smtClean="0">
                <a:latin typeface="Arial" charset="0"/>
              </a:rPr>
              <a:t>Shigella, </a:t>
            </a:r>
            <a:r>
              <a:rPr lang="hr-HR" sz="2400" smtClean="0">
                <a:latin typeface="Arial" charset="0"/>
              </a:rPr>
              <a:t>а карактерише се</a:t>
            </a:r>
            <a:r>
              <a:rPr lang="hr-HR" sz="2400" i="1" smtClean="0">
                <a:latin typeface="Arial" charset="0"/>
              </a:rPr>
              <a:t> </a:t>
            </a:r>
            <a:r>
              <a:rPr lang="hr-HR" sz="2400" smtClean="0">
                <a:latin typeface="Arial" charset="0"/>
              </a:rPr>
              <a:t>грчевима у доњем делу трбуха</a:t>
            </a:r>
            <a:r>
              <a:rPr lang="hr-HR" sz="2400" i="1" smtClean="0">
                <a:latin typeface="Arial" charset="0"/>
              </a:rPr>
              <a:t> </a:t>
            </a:r>
            <a:r>
              <a:rPr lang="hr-HR" sz="2400" smtClean="0">
                <a:latin typeface="Arial" charset="0"/>
              </a:rPr>
              <a:t>честим обилним столицама које садрже крв, мукус и инфламаторне ћелије. </a:t>
            </a:r>
          </a:p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у крв доспевају само ендотоксини распаднутих шигела</a:t>
            </a:r>
            <a:endParaRPr lang="en-US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sr-Latn-CS" sz="2400" i="1" smtClean="0">
                <a:latin typeface="Arial" charset="0"/>
              </a:rPr>
              <a:t>Shigella dysenteriae</a:t>
            </a:r>
            <a:r>
              <a:rPr lang="sr-Latn-CS" sz="2400" smtClean="0">
                <a:latin typeface="Arial" charset="0"/>
              </a:rPr>
              <a:t>:</a:t>
            </a:r>
            <a:endParaRPr lang="en-US" sz="2400" smtClean="0">
              <a:latin typeface="Arial" charset="0"/>
            </a:endParaRPr>
          </a:p>
          <a:p>
            <a:pPr lvl="1">
              <a:buClr>
                <a:schemeClr val="accent2"/>
              </a:buClr>
            </a:pPr>
            <a:r>
              <a:rPr lang="sr-Latn-CS" sz="2000" smtClean="0">
                <a:latin typeface="Arial" charset="0"/>
              </a:rPr>
              <a:t>цитотоксин, енеротоксин (</a:t>
            </a:r>
            <a:r>
              <a:rPr lang="sr-Latn-CS" sz="2000" i="1" smtClean="0">
                <a:latin typeface="Arial" charset="0"/>
              </a:rPr>
              <a:t>Shiga toxin</a:t>
            </a:r>
            <a:r>
              <a:rPr lang="sr-Latn-CS" sz="2000" smtClean="0">
                <a:latin typeface="Arial" charset="0"/>
              </a:rPr>
              <a:t>), термолабилан</a:t>
            </a:r>
          </a:p>
          <a:p>
            <a:pPr>
              <a:buClr>
                <a:schemeClr val="accent2"/>
              </a:buClr>
            </a:pPr>
            <a:endParaRPr lang="sr-Latn-C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sr-Latn-CS" sz="2400" b="1" i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endParaRPr lang="en-GB" sz="2400" smtClean="0"/>
          </a:p>
        </p:txBody>
      </p:sp>
    </p:spTree>
  </p:cSld>
  <p:clrMapOvr>
    <a:masterClrMapping/>
  </p:clrMapOvr>
  <p:transition advTm="2733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692150"/>
            <a:ext cx="4319588" cy="4525963"/>
          </a:xfrm>
        </p:spPr>
        <p:txBody>
          <a:bodyPr/>
          <a:lstStyle/>
          <a:p>
            <a:pPr>
              <a:buClr>
                <a:schemeClr val="accent2"/>
              </a:buClr>
              <a:buFont typeface="Arial" charset="0"/>
              <a:buNone/>
            </a:pPr>
            <a:r>
              <a:rPr lang="hr-HR" sz="2400" b="1" smtClean="0">
                <a:latin typeface="Arial" charset="0"/>
              </a:rPr>
              <a:t>Најбоља превентивна мера је:</a:t>
            </a:r>
          </a:p>
          <a:p>
            <a:pPr lvl="1"/>
            <a:r>
              <a:rPr lang="hr-HR" sz="2400" smtClean="0">
                <a:latin typeface="Arial" charset="0"/>
              </a:rPr>
              <a:t> добра лична хигијена,</a:t>
            </a:r>
            <a:endParaRPr lang="en-US" sz="2400" smtClean="0">
              <a:latin typeface="Arial" charset="0"/>
            </a:endParaRPr>
          </a:p>
          <a:p>
            <a:pPr lvl="1"/>
            <a:endParaRPr lang="hr-HR" sz="2400" smtClean="0">
              <a:latin typeface="Arial" charset="0"/>
            </a:endParaRPr>
          </a:p>
          <a:p>
            <a:pPr lvl="1"/>
            <a:r>
              <a:rPr lang="hr-HR" sz="2400" smtClean="0">
                <a:latin typeface="Arial" charset="0"/>
              </a:rPr>
              <a:t>образовање радника који учествују у производњи хране,</a:t>
            </a:r>
            <a:endParaRPr lang="en-US" sz="2400" smtClean="0">
              <a:latin typeface="Arial" charset="0"/>
            </a:endParaRPr>
          </a:p>
          <a:p>
            <a:pPr lvl="1"/>
            <a:endParaRPr lang="hr-HR" sz="2400" smtClean="0">
              <a:latin typeface="Arial" charset="0"/>
            </a:endParaRPr>
          </a:p>
          <a:p>
            <a:pPr lvl="1"/>
            <a:r>
              <a:rPr lang="hr-HR" sz="2400" smtClean="0">
                <a:latin typeface="Arial" charset="0"/>
              </a:rPr>
              <a:t>заштита здравља за све који се баве производњом хране.</a:t>
            </a:r>
            <a:endParaRPr lang="en-US" sz="2400" smtClean="0">
              <a:latin typeface="Arial" charset="0"/>
            </a:endParaRPr>
          </a:p>
          <a:p>
            <a:pPr lvl="1"/>
            <a:endParaRPr lang="hr-HR" sz="2400" b="1" smtClean="0">
              <a:latin typeface="Arial" charset="0"/>
            </a:endParaRPr>
          </a:p>
          <a:p>
            <a:pPr lvl="1"/>
            <a:endParaRPr lang="sr-Cyrl-CS" sz="2400" smtClean="0"/>
          </a:p>
          <a:p>
            <a:endParaRPr lang="en-GB" sz="2800" smtClean="0"/>
          </a:p>
          <a:p>
            <a:pPr>
              <a:buClr>
                <a:schemeClr val="accent2"/>
              </a:buClr>
            </a:pPr>
            <a:endParaRPr lang="en-GB" sz="2800" smtClean="0"/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484313"/>
            <a:ext cx="4038600" cy="452596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hr-HR" sz="2400" smtClean="0">
                <a:latin typeface="Arial" charset="0"/>
              </a:rPr>
              <a:t>Редовно хлорисање воде за пиће</a:t>
            </a:r>
            <a:r>
              <a:rPr lang="sr-Cyrl-CS" sz="2400" smtClean="0"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контрола авио саобраћаја</a:t>
            </a:r>
          </a:p>
          <a:p>
            <a:pPr lvl="1">
              <a:lnSpc>
                <a:spcPct val="90000"/>
              </a:lnSpc>
            </a:pPr>
            <a:r>
              <a:rPr lang="sr-Latn-CS" sz="2400" smtClean="0">
                <a:latin typeface="Arial" charset="0"/>
              </a:rPr>
              <a:t>Правилан отклон хуманих фекалија</a:t>
            </a:r>
            <a:endParaRPr lang="sr-Cyrl-CS" sz="2400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sz="2400" smtClean="0">
                <a:latin typeface="Arial" charset="0"/>
              </a:rPr>
              <a:t>Исхрана беба са мајчиним млеком</a:t>
            </a:r>
            <a:endParaRPr lang="en-US" sz="2400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sz="2400" smtClean="0">
                <a:latin typeface="Arial" charset="0"/>
              </a:rPr>
              <a:t>безбедност хране</a:t>
            </a:r>
            <a:endParaRPr lang="en-US" sz="2400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sz="2400" smtClean="0">
                <a:latin typeface="Arial" charset="0"/>
              </a:rPr>
              <a:t>руковање</a:t>
            </a:r>
            <a:r>
              <a:rPr lang="en-US" sz="2400" smtClean="0">
                <a:latin typeface="Arial" charset="0"/>
              </a:rPr>
              <a:t>/</a:t>
            </a:r>
            <a:r>
              <a:rPr lang="sr-Latn-CS" sz="2400" smtClean="0">
                <a:latin typeface="Arial" charset="0"/>
              </a:rPr>
              <a:t>обрада</a:t>
            </a:r>
            <a:endParaRPr lang="en-US" sz="2400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инсп</a:t>
            </a:r>
            <a:r>
              <a:rPr lang="sr-Latn-CS" sz="2400" smtClean="0">
                <a:latin typeface="Arial" charset="0"/>
              </a:rPr>
              <a:t>екције</a:t>
            </a:r>
            <a:endParaRPr lang="en-US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400" smtClean="0">
              <a:latin typeface="Arial" charset="0"/>
            </a:endParaRPr>
          </a:p>
        </p:txBody>
      </p:sp>
    </p:spTree>
  </p:cSld>
  <p:clrMapOvr>
    <a:masterClrMapping/>
  </p:clrMapOvr>
  <p:transition advTm="3800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Arial" charset="0"/>
              </a:rPr>
              <a:t>Антинутријенти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latin typeface="Arial" charset="0"/>
              </a:rPr>
              <a:t>Супстанце које ометају или спречавају физиолошку функцију нутријената у организму</a:t>
            </a:r>
          </a:p>
          <a:p>
            <a:r>
              <a:rPr lang="en-US" sz="2800" smtClean="0">
                <a:latin typeface="Arial" charset="0"/>
              </a:rPr>
              <a:t>Биљног порекла</a:t>
            </a:r>
          </a:p>
          <a:p>
            <a:r>
              <a:rPr lang="en-US" sz="2800" smtClean="0">
                <a:latin typeface="Arial" charset="0"/>
              </a:rPr>
              <a:t>Према начину деловања деле се на</a:t>
            </a:r>
          </a:p>
          <a:p>
            <a:pPr lvl="1"/>
            <a:r>
              <a:rPr lang="en-US" sz="2400" smtClean="0">
                <a:latin typeface="Arial" charset="0"/>
              </a:rPr>
              <a:t>антиензиме</a:t>
            </a:r>
          </a:p>
          <a:p>
            <a:pPr lvl="1"/>
            <a:r>
              <a:rPr lang="en-US" sz="2400" smtClean="0">
                <a:latin typeface="Arial" charset="0"/>
              </a:rPr>
              <a:t>антивитамине</a:t>
            </a:r>
          </a:p>
          <a:p>
            <a:pPr lvl="1"/>
            <a:r>
              <a:rPr lang="en-US" sz="2400" smtClean="0">
                <a:latin typeface="Arial" charset="0"/>
              </a:rPr>
              <a:t>и супстанце које везују минерале</a:t>
            </a:r>
          </a:p>
        </p:txBody>
      </p:sp>
    </p:spTree>
  </p:cSld>
  <p:clrMapOvr>
    <a:masterClrMapping/>
  </p:clrMapOvr>
  <p:transition advTm="22685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i="1" smtClean="0">
                <a:latin typeface="Arial" charset="0"/>
              </a:rPr>
              <a:t>Listeria monocytogenes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052513"/>
            <a:ext cx="8893175" cy="59055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Код људи изазива:</a:t>
            </a:r>
          </a:p>
          <a:p>
            <a:pPr>
              <a:buClr>
                <a:schemeClr val="accent2"/>
              </a:buClr>
            </a:pPr>
            <a:r>
              <a:rPr lang="en-US" sz="2400" smtClean="0">
                <a:latin typeface="Arial" charset="0"/>
              </a:rPr>
              <a:t>м</a:t>
            </a:r>
            <a:r>
              <a:rPr lang="ru-RU" sz="2400" smtClean="0">
                <a:latin typeface="Arial" charset="0"/>
              </a:rPr>
              <a:t>енингитис</a:t>
            </a:r>
            <a:r>
              <a:rPr lang="en-US" sz="2400" smtClean="0">
                <a:latin typeface="Arial" charset="0"/>
              </a:rPr>
              <a:t>, </a:t>
            </a:r>
            <a:r>
              <a:rPr lang="ru-RU" sz="2400" smtClean="0">
                <a:latin typeface="Arial" charset="0"/>
              </a:rPr>
              <a:t>енцефалитис</a:t>
            </a:r>
            <a:r>
              <a:rPr lang="en-US" sz="2400" smtClean="0">
                <a:latin typeface="Arial" charset="0"/>
              </a:rPr>
              <a:t>, </a:t>
            </a:r>
            <a:r>
              <a:rPr lang="ru-RU" sz="2400" smtClean="0">
                <a:latin typeface="Arial" charset="0"/>
              </a:rPr>
              <a:t>ендокардитис</a:t>
            </a:r>
            <a:r>
              <a:rPr lang="en-US" sz="2400" smtClean="0">
                <a:latin typeface="Arial" charset="0"/>
              </a:rPr>
              <a:t>, </a:t>
            </a:r>
            <a:r>
              <a:rPr lang="ru-RU" sz="2400" smtClean="0">
                <a:latin typeface="Arial" charset="0"/>
              </a:rPr>
              <a:t>ендофталмитис</a:t>
            </a:r>
            <a:r>
              <a:rPr lang="en-US" sz="2400" smtClean="0">
                <a:latin typeface="Arial" charset="0"/>
              </a:rPr>
              <a:t>, </a:t>
            </a:r>
            <a:r>
              <a:rPr lang="ru-RU" sz="2400" smtClean="0">
                <a:latin typeface="Arial" charset="0"/>
              </a:rPr>
              <a:t>остеомијелитис</a:t>
            </a:r>
            <a:endParaRPr lang="en-US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ru-RU" sz="2400" smtClean="0">
                <a:latin typeface="Arial" charset="0"/>
              </a:rPr>
              <a:t>Хемолизин</a:t>
            </a:r>
            <a:r>
              <a:rPr lang="en-US" sz="2400" smtClean="0">
                <a:latin typeface="Arial" charset="0"/>
              </a:rPr>
              <a:t> и </a:t>
            </a:r>
            <a:r>
              <a:rPr lang="ru-RU" sz="2400" smtClean="0">
                <a:latin typeface="Arial" charset="0"/>
              </a:rPr>
              <a:t>цитотонични токсин.</a:t>
            </a:r>
          </a:p>
          <a:p>
            <a:pPr>
              <a:buClr>
                <a:schemeClr val="accent2"/>
              </a:buClr>
            </a:pPr>
            <a:r>
              <a:rPr lang="ru-RU" sz="2400" smtClean="0">
                <a:latin typeface="Arial" charset="0"/>
              </a:rPr>
              <a:t>Умножавање у макрофагима, прскање макрофага и септикемија.</a:t>
            </a:r>
          </a:p>
          <a:p>
            <a:pPr>
              <a:buClr>
                <a:schemeClr val="accent2"/>
              </a:buClr>
              <a:buFont typeface="Arial" charset="0"/>
              <a:buNone/>
            </a:pPr>
            <a:endParaRPr lang="ru-RU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ru-RU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ru-RU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b="1" smtClean="0">
              <a:latin typeface="Arial" charset="0"/>
            </a:endParaRPr>
          </a:p>
          <a:p>
            <a:endParaRPr lang="sr-Latn-CS" b="1" smtClean="0">
              <a:latin typeface="Arial" charset="0"/>
            </a:endParaRPr>
          </a:p>
        </p:txBody>
      </p:sp>
    </p:spTree>
  </p:cSld>
  <p:clrMapOvr>
    <a:masterClrMapping/>
  </p:clrMapOvr>
  <p:transition advTm="2470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6088" y="828675"/>
            <a:ext cx="8229600" cy="944563"/>
          </a:xfrm>
        </p:spPr>
        <p:txBody>
          <a:bodyPr/>
          <a:lstStyle/>
          <a:p>
            <a:pPr algn="l">
              <a:buClr>
                <a:schemeClr val="accent2"/>
              </a:buClr>
            </a:pPr>
            <a:r>
              <a:rPr lang="en-GB" sz="2800" b="1" smtClean="0">
                <a:latin typeface="Arial" charset="0"/>
              </a:rPr>
              <a:t>Salmonella enteritidis</a:t>
            </a: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468313" y="1989138"/>
            <a:ext cx="45720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/>
              <a:t>Извори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Пилеће месо и јаја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Сирово млеко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Говеђе месо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Неопрано воће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4211638" y="1700213"/>
            <a:ext cx="49688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en-US" sz="2400" b="1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/>
              <a:t>Знаци болести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Дијареа, грозница, грчеви</a:t>
            </a:r>
            <a:endParaRPr lang="en-US" sz="2400"/>
          </a:p>
        </p:txBody>
      </p:sp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i="1" smtClean="0">
                <a:latin typeface="Arial" charset="0"/>
              </a:rPr>
              <a:t>Yersinia enterocolitica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1200" b="1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800" smtClean="0"/>
              <a:t>Серотипови патогени за човека су: О:3</a:t>
            </a:r>
            <a:r>
              <a:rPr lang="en-US" sz="2800" smtClean="0"/>
              <a:t>, О</a:t>
            </a:r>
            <a:r>
              <a:rPr lang="sr-Latn-CS" sz="2800" smtClean="0"/>
              <a:t>:</a:t>
            </a:r>
            <a:r>
              <a:rPr lang="en-US" sz="2800" smtClean="0"/>
              <a:t>8</a:t>
            </a:r>
            <a:r>
              <a:rPr lang="hr-HR" sz="2800" smtClean="0"/>
              <a:t> и О:9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1200" smtClean="0"/>
          </a:p>
          <a:p>
            <a:pPr>
              <a:lnSpc>
                <a:spcPct val="90000"/>
              </a:lnSpc>
            </a:pPr>
            <a:r>
              <a:rPr lang="hr-HR" sz="2800" smtClean="0"/>
              <a:t>Код људи изазива: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г</a:t>
            </a:r>
            <a:r>
              <a:rPr lang="ru-RU" sz="2800" smtClean="0"/>
              <a:t>астроентеритис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а</a:t>
            </a:r>
            <a:r>
              <a:rPr lang="ru-RU" sz="2800" smtClean="0"/>
              <a:t>ртритис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с</a:t>
            </a:r>
            <a:r>
              <a:rPr lang="ru-RU" sz="2800" smtClean="0"/>
              <a:t>ептикемију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м</a:t>
            </a:r>
            <a:r>
              <a:rPr lang="ru-RU" sz="2800" smtClean="0"/>
              <a:t>енингитис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н</a:t>
            </a:r>
            <a:r>
              <a:rPr lang="ru-RU" sz="2800" smtClean="0"/>
              <a:t>одоз</a:t>
            </a:r>
            <a:r>
              <a:rPr lang="en-US" sz="2800" smtClean="0"/>
              <a:t>ни еритем</a:t>
            </a:r>
            <a:endParaRPr lang="ru-RU" sz="2800" smtClean="0"/>
          </a:p>
          <a:p>
            <a:pPr>
              <a:lnSpc>
                <a:spcPct val="90000"/>
              </a:lnSpc>
            </a:pPr>
            <a:r>
              <a:rPr lang="ru-RU" sz="2800" smtClean="0"/>
              <a:t>илеитис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2800" smtClean="0"/>
          </a:p>
        </p:txBody>
      </p:sp>
    </p:spTree>
  </p:cSld>
  <p:clrMapOvr>
    <a:masterClrMapping/>
  </p:clrMapOvr>
  <p:transition advTm="1321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00013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ru-RU" sz="2800" b="1" i="1" smtClean="0">
                <a:latin typeface="Arial" charset="0"/>
              </a:rPr>
              <a:t>Е. coli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713"/>
            <a:ext cx="9144000" cy="69850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ru-RU" sz="2400" smtClean="0">
                <a:latin typeface="Arial" charset="0"/>
              </a:rPr>
              <a:t>Нормално се налази у дигестивном тракту људи животиња.</a:t>
            </a:r>
          </a:p>
          <a:p>
            <a:pPr>
              <a:buClr>
                <a:schemeClr val="accent2"/>
              </a:buClr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Патогене E. coli-ентеровирулентне: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Ентеротоксогене 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Ентеропатогене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Ентероинвазивне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Ентерохеморагичне 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Ентероадхерентне </a:t>
            </a: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Ентероагрегативне</a:t>
            </a:r>
            <a:r>
              <a:rPr lang="hr-HR" smtClean="0">
                <a:latin typeface="Arial" charset="0"/>
              </a:rPr>
              <a:t> </a:t>
            </a:r>
          </a:p>
          <a:p>
            <a:pPr>
              <a:buClr>
                <a:schemeClr val="accent2"/>
              </a:buClr>
            </a:pPr>
            <a:endParaRPr lang="hr-HR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mtClean="0">
              <a:latin typeface="Arial" charset="0"/>
            </a:endParaRPr>
          </a:p>
        </p:txBody>
      </p:sp>
    </p:spTree>
  </p:cSld>
  <p:clrMapOvr>
    <a:masterClrMapping/>
  </p:clrMapOvr>
  <p:transition advTm="25956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5175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Ентеропатогене </a:t>
            </a:r>
            <a:r>
              <a:rPr lang="hr-HR" sz="2800" b="1" i="1" smtClean="0">
                <a:latin typeface="Arial" charset="0"/>
              </a:rPr>
              <a:t>E. coli</a:t>
            </a:r>
            <a:r>
              <a:rPr lang="hr-HR" sz="2800" b="1" smtClean="0">
                <a:latin typeface="Arial" charset="0"/>
              </a:rPr>
              <a:t> (EPEC)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68363" y="2492375"/>
            <a:ext cx="7818437" cy="37719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Изазивају акутни гастроентеритис код одојчади и мале деце.</a:t>
            </a:r>
          </a:p>
          <a:p>
            <a:pPr>
              <a:buClr>
                <a:schemeClr val="accent2"/>
              </a:buClr>
            </a:pPr>
            <a:endParaRPr lang="hr-HR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Сојеви нису инвазивни, мада проузрокују патолошкохистолошке промене цревног епитела.</a:t>
            </a:r>
            <a:endParaRPr lang="en-GB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758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04813"/>
            <a:ext cx="8229600" cy="798512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GB" sz="3200" b="1" smtClean="0">
                <a:latin typeface="Arial" charset="0"/>
              </a:rPr>
              <a:t>Е</a:t>
            </a:r>
            <a:r>
              <a:rPr lang="sr-Latn-CS" sz="3200" b="1" smtClean="0">
                <a:latin typeface="Arial" charset="0"/>
              </a:rPr>
              <a:t>нтероинвазивне </a:t>
            </a:r>
            <a:r>
              <a:rPr lang="sr-Latn-CS" sz="3200" b="1" i="1" smtClean="0">
                <a:latin typeface="Arial" charset="0"/>
              </a:rPr>
              <a:t>E.coli</a:t>
            </a:r>
            <a:endParaRPr lang="en-GB" sz="3200" b="1" i="1" smtClean="0">
              <a:latin typeface="Arial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484313"/>
            <a:ext cx="7620000" cy="3881437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Не продукују ентеротоксине, већ пенетрирају у епителне ћелије слузокоже колона и у њему се размножавају</a:t>
            </a:r>
            <a:r>
              <a:rPr lang="en-US" sz="2400" smtClean="0">
                <a:latin typeface="Arial" charset="0"/>
              </a:rPr>
              <a:t>, </a:t>
            </a:r>
            <a:r>
              <a:rPr lang="sr-Latn-CS" sz="2400" smtClean="0">
                <a:latin typeface="Arial" charset="0"/>
              </a:rPr>
              <a:t>што има за последицу </a:t>
            </a:r>
            <a:r>
              <a:rPr lang="en-GB" sz="2400" smtClean="0">
                <a:latin typeface="Arial" charset="0"/>
              </a:rPr>
              <a:t>пропадање ћелија. </a:t>
            </a:r>
            <a:endParaRPr lang="sr-Latn-C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 typeface="Arial" charset="0"/>
              <a:buNone/>
            </a:pPr>
            <a:endParaRPr lang="en-GB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Инфекција се одликује типичним д</a:t>
            </a:r>
            <a:r>
              <a:rPr lang="en-US" sz="2400" smtClean="0">
                <a:latin typeface="Arial" charset="0"/>
              </a:rPr>
              <a:t>и</a:t>
            </a:r>
            <a:r>
              <a:rPr lang="hr-HR" sz="2400" smtClean="0">
                <a:latin typeface="Arial" charset="0"/>
              </a:rPr>
              <a:t>зентеричним крваво слузавим столицама</a:t>
            </a:r>
            <a:r>
              <a:rPr lang="en-US" sz="2400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2106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60475"/>
            <a:ext cx="8229600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Ентеротоксогене </a:t>
            </a:r>
            <a:r>
              <a:rPr lang="hr-HR" sz="2800" b="1" i="1" smtClean="0">
                <a:latin typeface="Arial" charset="0"/>
              </a:rPr>
              <a:t>E. coli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959100"/>
            <a:ext cx="8229600" cy="3854450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Колериформни синдром</a:t>
            </a:r>
          </a:p>
          <a:p>
            <a:pPr algn="just">
              <a:buClr>
                <a:schemeClr val="accent2"/>
              </a:buClr>
            </a:pPr>
            <a:endParaRPr lang="hr-HR" sz="2400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 Колонизују горње партије танког црева без пенетрације цревне слузокоже и нису инвазивне, излучују </a:t>
            </a:r>
            <a:r>
              <a:rPr lang="hr-HR" sz="2400" u="sng" smtClean="0">
                <a:latin typeface="Arial" charset="0"/>
              </a:rPr>
              <a:t>ентеротоксине</a:t>
            </a:r>
            <a:r>
              <a:rPr lang="hr-HR" sz="2400" smtClean="0">
                <a:latin typeface="Arial" charset="0"/>
              </a:rPr>
              <a:t> који проузрокују губитак течности и електролита из интестиналних ћелија.</a:t>
            </a:r>
            <a:endParaRPr lang="en-GB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400" smtClean="0">
              <a:latin typeface="Arial" charset="0"/>
            </a:endParaRPr>
          </a:p>
        </p:txBody>
      </p:sp>
    </p:spTree>
  </p:cSld>
  <p:clrMapOvr>
    <a:masterClrMapping/>
  </p:clrMapOvr>
  <p:transition advTm="22543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549275"/>
            <a:ext cx="8229600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Ентерохеморагичне E. coli (EHEC)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133600"/>
            <a:ext cx="8229600" cy="3921125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Синдром хеморагичног колитиса настао услед алиментарне интоксикације</a:t>
            </a:r>
          </a:p>
          <a:p>
            <a:pPr algn="just">
              <a:buClr>
                <a:schemeClr val="accent2"/>
              </a:buClr>
            </a:pPr>
            <a:endParaRPr lang="hr-HR" sz="2400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Нису инвазивне</a:t>
            </a:r>
          </a:p>
          <a:p>
            <a:pPr algn="just">
              <a:buClr>
                <a:schemeClr val="accent2"/>
              </a:buClr>
            </a:pPr>
            <a:endParaRPr lang="hr-HR" sz="2400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Продукују велике количине </a:t>
            </a:r>
            <a:r>
              <a:rPr lang="hr-HR" sz="2400" u="sng" smtClean="0">
                <a:latin typeface="Arial" charset="0"/>
              </a:rPr>
              <a:t>цитотоксина (веротоксин)</a:t>
            </a:r>
            <a:r>
              <a:rPr lang="hr-HR" sz="2400" smtClean="0">
                <a:latin typeface="Arial" charset="0"/>
              </a:rPr>
              <a:t> сличног шигела токсину, који оштећује интестиналне ћелије и доводи до њихове некрозе.</a:t>
            </a:r>
            <a:endParaRPr lang="en-GB" sz="24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US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4000" smtClean="0"/>
          </a:p>
        </p:txBody>
      </p:sp>
    </p:spTree>
  </p:cSld>
  <p:clrMapOvr>
    <a:masterClrMapping/>
  </p:clrMapOvr>
  <p:transition advTm="2263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00013"/>
            <a:ext cx="8229600" cy="8715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Ентерохеморагична </a:t>
            </a:r>
            <a:r>
              <a:rPr lang="hr-HR" sz="2800" b="1" i="1" smtClean="0">
                <a:latin typeface="Arial" charset="0"/>
              </a:rPr>
              <a:t>E. Coli</a:t>
            </a:r>
            <a:r>
              <a:rPr lang="en-US" sz="2800" b="1" i="1" smtClean="0">
                <a:latin typeface="Arial" charset="0"/>
              </a:rPr>
              <a:t> </a:t>
            </a:r>
            <a:r>
              <a:rPr lang="hr-HR" sz="2800" b="1" smtClean="0">
                <a:latin typeface="Arial" charset="0"/>
              </a:rPr>
              <a:t>O157:H7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836613"/>
            <a:ext cx="8893175" cy="63373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smtClean="0">
                <a:latin typeface="Arial" charset="0"/>
              </a:rPr>
              <a:t>Фактори </a:t>
            </a:r>
            <a:r>
              <a:rPr lang="en-US" sz="2400" smtClean="0">
                <a:latin typeface="Arial" charset="0"/>
              </a:rPr>
              <a:t>вирулентности</a:t>
            </a:r>
            <a:r>
              <a:rPr lang="hr-HR" sz="2400" smtClean="0">
                <a:latin typeface="Arial" charset="0"/>
              </a:rPr>
              <a:t>:</a:t>
            </a:r>
          </a:p>
          <a:p>
            <a:pPr lvl="2">
              <a:buClr>
                <a:schemeClr val="accent2"/>
              </a:buClr>
            </a:pPr>
            <a:r>
              <a:rPr lang="hr-HR" smtClean="0">
                <a:latin typeface="Arial" charset="0"/>
              </a:rPr>
              <a:t>веротоксин</a:t>
            </a:r>
          </a:p>
          <a:p>
            <a:pPr lvl="2">
              <a:buClr>
                <a:schemeClr val="accent2"/>
              </a:buClr>
            </a:pPr>
            <a:r>
              <a:rPr lang="hr-HR" i="1" smtClean="0">
                <a:latin typeface="Arial" charset="0"/>
              </a:rPr>
              <a:t>Shiga-like </a:t>
            </a:r>
            <a:r>
              <a:rPr lang="hr-HR" smtClean="0">
                <a:latin typeface="Arial" charset="0"/>
              </a:rPr>
              <a:t>токсин</a:t>
            </a:r>
          </a:p>
          <a:p>
            <a:pPr>
              <a:buClr>
                <a:schemeClr val="accent2"/>
              </a:buClr>
            </a:pPr>
            <a:r>
              <a:rPr lang="en-GB" sz="2400" smtClean="0">
                <a:latin typeface="Arial" charset="0"/>
              </a:rPr>
              <a:t>Изазива три типа болести:</a:t>
            </a:r>
          </a:p>
          <a:p>
            <a:pPr lvl="2">
              <a:buClr>
                <a:schemeClr val="accent2"/>
              </a:buClr>
            </a:pPr>
            <a:r>
              <a:rPr lang="ru-RU" smtClean="0">
                <a:latin typeface="Arial" charset="0"/>
              </a:rPr>
              <a:t>Хеморагични колитис</a:t>
            </a:r>
            <a:r>
              <a:rPr lang="en-US" smtClean="0">
                <a:latin typeface="Arial" charset="0"/>
              </a:rPr>
              <a:t> </a:t>
            </a:r>
          </a:p>
          <a:p>
            <a:pPr lvl="2">
              <a:buClr>
                <a:schemeClr val="accent2"/>
              </a:buClr>
            </a:pPr>
            <a:r>
              <a:rPr lang="ru-RU" smtClean="0">
                <a:latin typeface="Arial" charset="0"/>
              </a:rPr>
              <a:t>Хемолитични уремични синдром</a:t>
            </a:r>
          </a:p>
          <a:p>
            <a:pPr lvl="2">
              <a:buClr>
                <a:schemeClr val="accent2"/>
              </a:buClr>
            </a:pPr>
            <a:r>
              <a:rPr lang="ru-RU" smtClean="0">
                <a:latin typeface="Arial" charset="0"/>
              </a:rPr>
              <a:t>Тромбоцитопеничну пурпур</a:t>
            </a:r>
            <a:r>
              <a:rPr lang="en-US" smtClean="0">
                <a:latin typeface="Arial" charset="0"/>
              </a:rPr>
              <a:t>у</a:t>
            </a:r>
            <a:endParaRPr lang="hr-HR" sz="1800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800" smtClean="0"/>
          </a:p>
        </p:txBody>
      </p:sp>
    </p:spTree>
  </p:cSld>
  <p:clrMapOvr>
    <a:masterClrMapping/>
  </p:clrMapOvr>
  <p:transition advTm="1728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315913"/>
            <a:ext cx="8229600" cy="1143001"/>
          </a:xfrm>
        </p:spPr>
        <p:txBody>
          <a:bodyPr/>
          <a:lstStyle/>
          <a:p>
            <a:r>
              <a:rPr lang="sr-Latn-CS" sz="3200" b="1" i="1" smtClean="0">
                <a:latin typeface="Arial" charset="0"/>
              </a:rPr>
              <a:t>Staph. aureus</a:t>
            </a:r>
            <a:endParaRPr lang="en-US" sz="3200" b="1" i="1" smtClean="0">
              <a:latin typeface="Arial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92200"/>
            <a:ext cx="9144000" cy="3849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smtClean="0">
                <a:latin typeface="Arial" charset="0"/>
              </a:rPr>
              <a:t>Код</a:t>
            </a:r>
            <a:r>
              <a:rPr lang="sr-Cyrl-CS" sz="1800" smtClean="0">
                <a:latin typeface="Arial" charset="0"/>
              </a:rPr>
              <a:t> људи </a:t>
            </a:r>
            <a:r>
              <a:rPr lang="en-US" sz="1800" smtClean="0">
                <a:latin typeface="Arial" charset="0"/>
              </a:rPr>
              <a:t>узрокују</a:t>
            </a:r>
            <a:r>
              <a:rPr lang="sr-Cyrl-CS" sz="1800" smtClean="0">
                <a:latin typeface="Arial" charset="0"/>
              </a:rPr>
              <a:t>:</a:t>
            </a:r>
            <a:r>
              <a:rPr lang="en-US" sz="1800" smtClean="0">
                <a:latin typeface="Arial" charset="0"/>
              </a:rPr>
              <a:t> </a:t>
            </a:r>
            <a:r>
              <a:rPr lang="sr-Cyrl-CS" sz="1800" smtClean="0">
                <a:latin typeface="Arial" charset="0"/>
              </a:rPr>
              <a:t>екстраинтестиналн</a:t>
            </a:r>
            <a:r>
              <a:rPr lang="en-US" sz="1800" smtClean="0">
                <a:latin typeface="Arial" charset="0"/>
              </a:rPr>
              <a:t>е</a:t>
            </a:r>
            <a:r>
              <a:rPr lang="sr-Cyrl-CS" sz="1800" smtClean="0">
                <a:latin typeface="Arial" charset="0"/>
              </a:rPr>
              <a:t> инфекциј</a:t>
            </a:r>
            <a:r>
              <a:rPr lang="en-US" sz="1800" smtClean="0">
                <a:latin typeface="Arial" charset="0"/>
              </a:rPr>
              <a:t>е и </a:t>
            </a:r>
            <a:r>
              <a:rPr lang="sr-Cyrl-CS" sz="1800" smtClean="0">
                <a:latin typeface="Arial" charset="0"/>
              </a:rPr>
              <a:t>тровања ентеротоксинима.</a:t>
            </a:r>
            <a:r>
              <a:rPr lang="en-US" sz="1800" smtClean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Карактеристике ентеротоксина: </a:t>
            </a:r>
            <a:r>
              <a:rPr lang="ru-RU" sz="1800" smtClean="0">
                <a:latin typeface="Arial" charset="0"/>
              </a:rPr>
              <a:t>еметик си</a:t>
            </a:r>
            <a:r>
              <a:rPr lang="en-US" sz="1800" smtClean="0">
                <a:latin typeface="Arial" charset="0"/>
              </a:rPr>
              <a:t>ндр</a:t>
            </a:r>
            <a:r>
              <a:rPr lang="ru-RU" sz="1800" smtClean="0">
                <a:latin typeface="Arial" charset="0"/>
              </a:rPr>
              <a:t>ом,</a:t>
            </a:r>
            <a:r>
              <a:rPr lang="en-US" sz="1800" smtClean="0">
                <a:latin typeface="Arial" charset="0"/>
              </a:rPr>
              <a:t>  </a:t>
            </a:r>
            <a:r>
              <a:rPr lang="ru-RU" sz="1800" smtClean="0">
                <a:latin typeface="Arial" charset="0"/>
              </a:rPr>
              <a:t>суперантигеност,</a:t>
            </a:r>
            <a:r>
              <a:rPr lang="en-US" sz="1800" smtClean="0">
                <a:latin typeface="Arial" charset="0"/>
              </a:rPr>
              <a:t> </a:t>
            </a:r>
            <a:r>
              <a:rPr lang="ru-RU" sz="1800" smtClean="0">
                <a:latin typeface="Arial" charset="0"/>
              </a:rPr>
              <a:t>отпорност на топлоту и дигестију пепсином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smtClean="0">
                <a:latin typeface="Arial" charset="0"/>
              </a:rPr>
              <a:t>Стафилококна тровања настају 2 до 4 сата после конзумирања хране.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smtClean="0">
                <a:latin typeface="Arial" charset="0"/>
              </a:rPr>
              <a:t>Најчешћи симптоми:</a:t>
            </a:r>
          </a:p>
          <a:p>
            <a:pPr lvl="1"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мука</a:t>
            </a:r>
          </a:p>
          <a:p>
            <a:pPr lvl="1"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повраћање</a:t>
            </a:r>
          </a:p>
          <a:p>
            <a:pPr lvl="1"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ређе д</a:t>
            </a:r>
            <a:r>
              <a:rPr lang="en-US" sz="1800" smtClean="0">
                <a:latin typeface="Arial" charset="0"/>
              </a:rPr>
              <a:t>иј</a:t>
            </a:r>
            <a:r>
              <a:rPr lang="sr-Latn-CS" sz="1800" smtClean="0">
                <a:latin typeface="Arial" charset="0"/>
              </a:rPr>
              <a:t>ареја,</a:t>
            </a:r>
          </a:p>
          <a:p>
            <a:pPr lvl="1"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главобоља и</a:t>
            </a:r>
          </a:p>
          <a:p>
            <a:pPr lvl="1">
              <a:lnSpc>
                <a:spcPct val="80000"/>
              </a:lnSpc>
            </a:pPr>
            <a:r>
              <a:rPr lang="sr-Latn-CS" sz="1800" smtClean="0">
                <a:latin typeface="Arial" charset="0"/>
              </a:rPr>
              <a:t>слабост.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smtClean="0">
                <a:latin typeface="Arial" charset="0"/>
              </a:rPr>
              <a:t>За настајање тровања мора бити присутан ентеротоксин у храни, али не и стафилокок који га ствара.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sr-Latn-CS" sz="1800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smtClean="0">
                <a:latin typeface="Arial" charset="0"/>
              </a:rPr>
              <a:t>Није довољно само доказивање </a:t>
            </a:r>
            <a:r>
              <a:rPr lang="sr-Latn-CS" sz="1800" i="1" smtClean="0">
                <a:latin typeface="Arial" charset="0"/>
              </a:rPr>
              <a:t>Staph. aureus</a:t>
            </a:r>
            <a:r>
              <a:rPr lang="sr-Latn-CS" sz="1800" smtClean="0">
                <a:latin typeface="Arial" charset="0"/>
              </a:rPr>
              <a:t> у храни.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ru-RU" sz="800" smtClean="0"/>
          </a:p>
          <a:p>
            <a:pPr>
              <a:lnSpc>
                <a:spcPct val="80000"/>
              </a:lnSpc>
            </a:pPr>
            <a:endParaRPr lang="en-US" sz="800" smtClean="0"/>
          </a:p>
          <a:p>
            <a:pPr lvl="1">
              <a:lnSpc>
                <a:spcPct val="80000"/>
              </a:lnSpc>
            </a:pPr>
            <a:endParaRPr lang="sr-Cyrl-CS" sz="13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sr-Cyrl-CS" sz="800" b="1" smtClean="0">
              <a:latin typeface="Arial" charset="0"/>
            </a:endParaRPr>
          </a:p>
        </p:txBody>
      </p:sp>
    </p:spTree>
  </p:cSld>
  <p:clrMapOvr>
    <a:masterClrMapping/>
  </p:clrMapOvr>
  <p:transition advTm="3341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Arial" charset="0"/>
              </a:rPr>
              <a:t>Антиензими</a:t>
            </a:r>
            <a:endParaRPr lang="en-GB" sz="3600" smtClean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По природи су протеини па могу бити инактивирани термичком обрадом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Ометање биосинтезе ензима, везивање за ензим, промена стуктуре ензима, повећање активности ензима, превођење супстрата у непогодан облик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Према мети деловања деле се на: инхибиторе протеаза, амилаза и холинестераза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3781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26988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sr-Latn-CS" sz="3200" b="1" i="1" smtClean="0">
                <a:latin typeface="Arial" charset="0"/>
              </a:rPr>
              <a:t>Bacillus cereus</a:t>
            </a:r>
            <a:endParaRPr lang="en-US" sz="3200" b="1" i="1" smtClean="0">
              <a:latin typeface="Arial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8893175" cy="5589587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sr-Cyrl-CS" sz="2400" smtClean="0">
                <a:latin typeface="Arial" charset="0"/>
              </a:rPr>
              <a:t>Изазива различите синдроме болести:</a:t>
            </a:r>
          </a:p>
          <a:p>
            <a:pPr lvl="1"/>
            <a:r>
              <a:rPr lang="sr-Cyrl-CS" sz="2400" smtClean="0">
                <a:latin typeface="Arial" charset="0"/>
              </a:rPr>
              <a:t>Еметик синдром	сличан тровању 	</a:t>
            </a:r>
            <a:r>
              <a:rPr lang="sr-Latn-CS" sz="2400" i="1" smtClean="0">
                <a:latin typeface="Arial" charset="0"/>
              </a:rPr>
              <a:t>S. aureus</a:t>
            </a:r>
            <a:endParaRPr lang="sr-Cyrl-CS" sz="2400" i="1" smtClean="0">
              <a:latin typeface="Arial" charset="0"/>
            </a:endParaRPr>
          </a:p>
          <a:p>
            <a:pPr lvl="1"/>
            <a:r>
              <a:rPr lang="sr-Cyrl-CS" sz="2400" smtClean="0">
                <a:latin typeface="Arial" charset="0"/>
              </a:rPr>
              <a:t>Дијареја синдром	сличан тровању 	</a:t>
            </a:r>
            <a:r>
              <a:rPr lang="sr-Latn-CS" sz="2400" i="1" smtClean="0">
                <a:latin typeface="Arial" charset="0"/>
              </a:rPr>
              <a:t>C. </a:t>
            </a:r>
            <a:r>
              <a:rPr lang="en-US" sz="2400" i="1" smtClean="0">
                <a:latin typeface="Arial" charset="0"/>
              </a:rPr>
              <a:t>p</a:t>
            </a:r>
            <a:r>
              <a:rPr lang="sr-Latn-CS" sz="2400" i="1" smtClean="0">
                <a:latin typeface="Arial" charset="0"/>
              </a:rPr>
              <a:t>erfringens</a:t>
            </a:r>
            <a:endParaRPr lang="en-US" sz="2400" smtClean="0">
              <a:latin typeface="Arial" charset="0"/>
              <a:sym typeface="Symbol" pitchFamily="18" charset="2"/>
            </a:endParaRPr>
          </a:p>
          <a:p>
            <a:r>
              <a:rPr lang="en-US" sz="2400" smtClean="0">
                <a:latin typeface="Arial" charset="0"/>
                <a:sym typeface="Symbol" pitchFamily="18" charset="2"/>
              </a:rPr>
              <a:t>Н</a:t>
            </a:r>
            <a:r>
              <a:rPr lang="ru-RU" sz="2400" smtClean="0">
                <a:latin typeface="Arial" charset="0"/>
                <a:sym typeface="Symbol" pitchFamily="18" charset="2"/>
              </a:rPr>
              <a:t>ије много компетитиван микроорганизам али расте добро после кувања и хлађења хране</a:t>
            </a:r>
          </a:p>
          <a:p>
            <a:r>
              <a:rPr lang="ru-RU" sz="2400" smtClean="0">
                <a:latin typeface="Arial" charset="0"/>
                <a:sym typeface="Symbol" pitchFamily="18" charset="2"/>
              </a:rPr>
              <a:t>Најчешћи случајеви тровања везани су за месо, махунасто поврће, кувани пиринач, пасте, сосове, пудинге и млечне производе</a:t>
            </a:r>
          </a:p>
          <a:p>
            <a:pPr>
              <a:buFont typeface="Arial" charset="0"/>
              <a:buNone/>
            </a:pP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sym typeface="Symbol" pitchFamily="18" charset="2"/>
            </a:endParaRPr>
          </a:p>
          <a:p>
            <a:endParaRPr lang="ru-RU" sz="2800" i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PMingLiU" pitchFamily="18" charset="-120"/>
            </a:endParaRPr>
          </a:p>
          <a:p>
            <a:endParaRPr lang="ru-RU" sz="2800" i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PMingLiU" pitchFamily="18" charset="-120"/>
            </a:endParaRPr>
          </a:p>
          <a:p>
            <a:endParaRPr lang="en-US" sz="2500" smtClean="0">
              <a:latin typeface="Arial" charset="0"/>
            </a:endParaRPr>
          </a:p>
        </p:txBody>
      </p:sp>
    </p:spTree>
  </p:cSld>
  <p:clrMapOvr>
    <a:masterClrMapping/>
  </p:clrMapOvr>
  <p:transition advTm="2048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44575" y="260350"/>
            <a:ext cx="8229600" cy="1143000"/>
          </a:xfrm>
        </p:spPr>
        <p:txBody>
          <a:bodyPr lIns="92075" tIns="46038" rIns="92075" bIns="46038" anchor="b"/>
          <a:lstStyle/>
          <a:p>
            <a:r>
              <a:rPr lang="sl-SI" sz="3200" b="1" i="1" smtClean="0">
                <a:latin typeface="Arial" charset="0"/>
              </a:rPr>
              <a:t>Clostridium perfringens</a:t>
            </a:r>
            <a:endParaRPr lang="en-US" sz="3200" b="1" i="1" smtClean="0">
              <a:latin typeface="Arial" charset="0"/>
            </a:endParaRPr>
          </a:p>
        </p:txBody>
      </p:sp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179388" y="1989138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/>
              <a:t>Споре су нађене у већини испитиваних узорака свеже, сирове хране, као и у земљишту, о</a:t>
            </a:r>
            <a:r>
              <a:rPr lang="en-US" sz="2400"/>
              <a:t>т</a:t>
            </a:r>
            <a:r>
              <a:rPr lang="sl-SI" sz="2400"/>
              <a:t>пацима и животињском фецесу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/>
              <a:t>Месо и живина, рибље паштете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/>
              <a:t>Симтоми болести (акутни абдоминални бол, ди</a:t>
            </a:r>
            <a:r>
              <a:rPr lang="en-US" sz="2400"/>
              <a:t>ј</a:t>
            </a:r>
            <a:r>
              <a:rPr lang="sl-SI" sz="2400"/>
              <a:t>ареја и гасови)</a:t>
            </a:r>
          </a:p>
        </p:txBody>
      </p:sp>
    </p:spTree>
  </p:cSld>
  <p:clrMapOvr>
    <a:masterClrMapping/>
  </p:clrMapOvr>
  <p:transition advTm="3400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35238" y="-242888"/>
            <a:ext cx="8229600" cy="1143001"/>
          </a:xfrm>
        </p:spPr>
        <p:txBody>
          <a:bodyPr/>
          <a:lstStyle/>
          <a:p>
            <a:pPr algn="l"/>
            <a:r>
              <a:rPr lang="en-US" sz="3200" b="1" i="1" smtClean="0">
                <a:latin typeface="Arial" charset="0"/>
              </a:rPr>
              <a:t>Clostridium botulinum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9144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Тровања токсином </a:t>
            </a:r>
            <a:r>
              <a:rPr lang="en-US" sz="2400" i="1" smtClean="0">
                <a:latin typeface="Arial" charset="0"/>
              </a:rPr>
              <a:t>Clostridium botulinum.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Потребни су анаеробни услови.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Млечна киселина спречава размножавање </a:t>
            </a:r>
            <a:r>
              <a:rPr lang="en-US" sz="2400" i="1" smtClean="0">
                <a:latin typeface="Arial" charset="0"/>
              </a:rPr>
              <a:t>C. botulinum</a:t>
            </a:r>
            <a:r>
              <a:rPr lang="en-US" sz="2400" smtClean="0">
                <a:latin typeface="Arial" charset="0"/>
              </a:rPr>
              <a:t> и стварање токсина.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Када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токсин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уноси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храном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јављају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сувоћа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уста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диплопија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општа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слабост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опстипација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ретенција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мокраће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млитава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парализа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мишића</a:t>
            </a:r>
            <a:endParaRPr lang="sr-Latn-CS" sz="240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Превенција стерилизација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конзерви</a:t>
            </a:r>
            <a:endParaRPr lang="sr-Latn-CS" sz="2400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b="1" smtClean="0">
              <a:latin typeface="Arial" charset="0"/>
            </a:endParaRPr>
          </a:p>
        </p:txBody>
      </p:sp>
    </p:spTree>
  </p:cSld>
  <p:clrMapOvr>
    <a:masterClrMapping/>
  </p:clrMapOvr>
  <p:transition advTm="37425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sr-Latn-CS" sz="3200" b="1" i="1" smtClean="0">
                <a:latin typeface="Arial" charset="0"/>
              </a:rPr>
              <a:t>Vibrio choler</a:t>
            </a:r>
            <a:r>
              <a:rPr lang="en-US" sz="3200" b="1" i="1" smtClean="0">
                <a:latin typeface="Arial" charset="0"/>
              </a:rPr>
              <a:t>a</a:t>
            </a:r>
            <a:r>
              <a:rPr lang="sr-Latn-CS" sz="3200" b="1" i="1" smtClean="0">
                <a:latin typeface="Arial" charset="0"/>
              </a:rPr>
              <a:t>e</a:t>
            </a:r>
            <a:endParaRPr lang="en-US" sz="3200" b="1" i="1" smtClean="0">
              <a:latin typeface="Arial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301750"/>
            <a:ext cx="7620000" cy="4648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Tx/>
              <a:buNone/>
            </a:pPr>
            <a:endParaRPr lang="en-U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None/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en-US" sz="2400" smtClean="0">
                <a:latin typeface="Arial" charset="0"/>
              </a:rPr>
              <a:t>    </a:t>
            </a:r>
            <a:r>
              <a:rPr lang="sr-Cyrl-CS" sz="2400" smtClean="0">
                <a:latin typeface="Arial" charset="0"/>
              </a:rPr>
              <a:t>Токсин се везује за рецепторе (специфичан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ганглиозид) у ћелијама црева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smtClean="0">
                <a:latin typeface="Arial" charset="0"/>
              </a:rPr>
              <a:t>	Активира се аденил циклаза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smtClean="0">
                <a:latin typeface="Arial" charset="0"/>
              </a:rPr>
              <a:t>	Омета се ресорптивна функција црева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smtClean="0">
                <a:latin typeface="Arial" charset="0"/>
              </a:rPr>
              <a:t>	Излив течности у лумен црева</a:t>
            </a:r>
            <a:r>
              <a:rPr lang="en-US" sz="2400" smtClean="0">
                <a:latin typeface="Arial" charset="0"/>
              </a:rPr>
              <a:t> и јака дијареја</a:t>
            </a:r>
            <a:endParaRPr lang="sr-Cyrl-CS" sz="2400" smtClean="0">
              <a:latin typeface="Arial" charset="0"/>
            </a:endParaRPr>
          </a:p>
        </p:txBody>
      </p:sp>
    </p:spTree>
  </p:cSld>
  <p:clrMapOvr>
    <a:masterClrMapping/>
  </p:clrMapOvr>
  <p:transition advTm="233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Антиензими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Инхибитори протеаз</a:t>
            </a:r>
            <a:r>
              <a:rPr lang="sr-Latn-CS" sz="2800" b="1" smtClean="0">
                <a:latin typeface="Arial" charset="0"/>
              </a:rPr>
              <a:t>а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Инхибирају деловање трипсина, хемитрипсина и карбоксипептидаза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Могу се наћи у: кртоли кромпира, клици пшенице и семену кукуруза, пиринча и соје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Инхибитори амилаза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Инхибирају деловање амилаза саливе и панкрераса чиме се умањује искористљивост скроба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Могу се наћи у пшеници, пасуљу и незрелом плоду банане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3341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Антиензими</a:t>
            </a:r>
            <a:endParaRPr lang="en-GB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Инхибитори холинестеразе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Блокирају холинестеразу и спречавају разлагање ацетилхолина у организму</a:t>
            </a:r>
          </a:p>
          <a:p>
            <a:pPr eaLnBrk="1" hangingPunct="1"/>
            <a:r>
              <a:rPr lang="en-US" sz="2800" smtClean="0">
                <a:latin typeface="Arial" charset="0"/>
              </a:rPr>
              <a:t>Могу се наћи у целој биљци роткве, целера, шаргарепе и плоду плавог патлиџана</a:t>
            </a:r>
          </a:p>
          <a:p>
            <a:pPr eaLnBrk="1" hangingPunct="1"/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1856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Антивитамини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Једињења која преводе витамине у неактивне облике услед промена у структури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r-Latn-CS" sz="2800" b="1" i="1" smtClean="0">
                <a:latin typeface="Arial" charset="0"/>
              </a:rPr>
              <a:t>Антивитамини В</a:t>
            </a:r>
            <a:r>
              <a:rPr lang="sr-Latn-CS" sz="2800" b="1" i="1" baseline="-25000" smtClean="0">
                <a:latin typeface="Arial" charset="0"/>
              </a:rPr>
              <a:t>1</a:t>
            </a:r>
            <a:r>
              <a:rPr lang="sr-Latn-CS" sz="2800" b="1" i="1" smtClean="0">
                <a:latin typeface="Arial" charset="0"/>
              </a:rPr>
              <a:t> витамина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Деловањем ензима </a:t>
            </a:r>
            <a:r>
              <a:rPr lang="sr-Latn-CS" sz="2800" b="1" smtClean="0">
                <a:latin typeface="Arial" charset="0"/>
              </a:rPr>
              <a:t>тиаминаза </a:t>
            </a:r>
            <a:r>
              <a:rPr lang="en-US" sz="2800" b="1" smtClean="0">
                <a:latin typeface="Arial" charset="0"/>
              </a:rPr>
              <a:t>I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(риба, шкољке) и </a:t>
            </a:r>
            <a:r>
              <a:rPr lang="en-US" sz="2800" b="1" smtClean="0">
                <a:latin typeface="Arial" charset="0"/>
              </a:rPr>
              <a:t>II</a:t>
            </a:r>
            <a:r>
              <a:rPr lang="sr-Latn-CS" sz="2800" smtClean="0">
                <a:latin typeface="Arial" charset="0"/>
              </a:rPr>
              <a:t> (квасац, бактерије, гљиве) мења се структура витамина В</a:t>
            </a:r>
            <a:r>
              <a:rPr lang="sr-Latn-CS" sz="2800" baseline="-25000" smtClean="0">
                <a:latin typeface="Arial" charset="0"/>
              </a:rPr>
              <a:t>1 </a:t>
            </a:r>
            <a:r>
              <a:rPr lang="sr-Latn-CS" sz="2800" smtClean="0">
                <a:latin typeface="Arial" charset="0"/>
              </a:rPr>
              <a:t>и тиме губи његова активност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b="1" smtClean="0">
                <a:latin typeface="Arial" charset="0"/>
              </a:rPr>
              <a:t>Полифеноли </a:t>
            </a:r>
            <a:r>
              <a:rPr lang="sr-Latn-CS" sz="2800" smtClean="0">
                <a:latin typeface="Arial" charset="0"/>
              </a:rPr>
              <a:t>трансформишу тиамин у тиамин-дисулфид (хлорогенска киселина присутна у чају и прженој кафи)</a:t>
            </a:r>
          </a:p>
        </p:txBody>
      </p:sp>
    </p:spTree>
  </p:cSld>
  <p:clrMapOvr>
    <a:masterClrMapping/>
  </p:clrMapOvr>
  <p:transition advTm="4836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-306388"/>
            <a:ext cx="8229600" cy="1143001"/>
          </a:xfrm>
        </p:spPr>
        <p:txBody>
          <a:bodyPr/>
          <a:lstStyle/>
          <a:p>
            <a:pPr eaLnBrk="1" hangingPunct="1"/>
            <a:r>
              <a:rPr lang="en-US" smtClean="0"/>
              <a:t>Антивитамини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Антивитамини ниацина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latin typeface="Arial" charset="0"/>
              </a:rPr>
              <a:t>Пиридин-3-сулфонска киселина</a:t>
            </a:r>
            <a:r>
              <a:rPr lang="en-US" sz="2800" smtClean="0">
                <a:latin typeface="Arial" charset="0"/>
              </a:rPr>
              <a:t> (кукуруз) снажан је антагонист никотинамида. Поред инхибиције деловања спречава и настанак ниацина из триптофана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Антивитамини витамина В</a:t>
            </a:r>
            <a:r>
              <a:rPr lang="en-US" sz="2800" b="1" i="1" baseline="-25000" smtClean="0">
                <a:latin typeface="Arial" charset="0"/>
              </a:rPr>
              <a:t>6 </a:t>
            </a:r>
            <a:endParaRPr lang="en-US" sz="2800" b="1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latin typeface="Arial" charset="0"/>
              </a:rPr>
              <a:t>Линатин</a:t>
            </a:r>
            <a:r>
              <a:rPr lang="en-US" sz="2800" smtClean="0">
                <a:latin typeface="Arial" charset="0"/>
              </a:rPr>
              <a:t> (лан) хидролизом даје аминопролин који снажно везује витамин В</a:t>
            </a:r>
            <a:r>
              <a:rPr lang="en-US" sz="2800" baseline="-25000" smtClean="0">
                <a:latin typeface="Arial" charset="0"/>
              </a:rPr>
              <a:t>6 </a:t>
            </a:r>
            <a:r>
              <a:rPr lang="en-US" sz="2800" smtClean="0">
                <a:latin typeface="Arial" charset="0"/>
              </a:rPr>
              <a:t>у хидразон и чини га недоступним</a:t>
            </a:r>
          </a:p>
        </p:txBody>
      </p:sp>
    </p:spTree>
  </p:cSld>
  <p:clrMapOvr>
    <a:masterClrMapping/>
  </p:clrMapOvr>
  <p:transition advTm="3680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 idx="4294967295"/>
          </p:nvPr>
        </p:nvSpPr>
        <p:spPr>
          <a:xfrm>
            <a:off x="468313" y="-306388"/>
            <a:ext cx="8229600" cy="1143001"/>
          </a:xfrm>
        </p:spPr>
        <p:txBody>
          <a:bodyPr/>
          <a:lstStyle/>
          <a:p>
            <a:pPr eaLnBrk="1" hangingPunct="1"/>
            <a:r>
              <a:rPr lang="en-US" smtClean="0"/>
              <a:t>Антивитамини</a:t>
            </a:r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latin typeface="Arial" charset="0"/>
              </a:rPr>
              <a:t>Антивитамин биотина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latin typeface="Arial" charset="0"/>
              </a:rPr>
              <a:t>авидин</a:t>
            </a:r>
            <a:r>
              <a:rPr lang="en-US" sz="2800" smtClean="0">
                <a:latin typeface="Arial" charset="0"/>
              </a:rPr>
              <a:t> (беланце), спречава апсорпцију биотина из црева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Антивитамини витамина К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latin typeface="Arial" charset="0"/>
              </a:rPr>
              <a:t>Дикумарол</a:t>
            </a:r>
            <a:r>
              <a:rPr lang="en-US" sz="2800" smtClean="0">
                <a:latin typeface="Arial" charset="0"/>
              </a:rPr>
              <a:t> (покварена биљна храна за животиње) је компетитивни инхибитор витамина К и може да доведе до крварења</a:t>
            </a:r>
            <a:endParaRPr lang="en-GB" sz="2800" smtClean="0">
              <a:latin typeface="Arial" charset="0"/>
            </a:endParaRPr>
          </a:p>
        </p:txBody>
      </p:sp>
    </p:spTree>
  </p:cSld>
  <p:clrMapOvr>
    <a:masterClrMapping/>
  </p:clrMapOvr>
  <p:transition advTm="2882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7329</TotalTime>
  <Words>1838</Words>
  <Application>Microsoft Office PowerPoint</Application>
  <PresentationFormat>On-screen Show (4:3)</PresentationFormat>
  <Paragraphs>325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Броматологија 8. недеља  </vt:lpstr>
      <vt:lpstr>Токсини хране</vt:lpstr>
      <vt:lpstr>Антинутријенти</vt:lpstr>
      <vt:lpstr>Антиензими</vt:lpstr>
      <vt:lpstr>Антиензими</vt:lpstr>
      <vt:lpstr>Антиензими</vt:lpstr>
      <vt:lpstr>Антивитамини</vt:lpstr>
      <vt:lpstr>Антивитамини</vt:lpstr>
      <vt:lpstr>Антивитамини</vt:lpstr>
      <vt:lpstr>Антивитамини</vt:lpstr>
      <vt:lpstr>Супстанце које везују минерале</vt:lpstr>
      <vt:lpstr>Хормонски активне супстанце</vt:lpstr>
      <vt:lpstr>Токсичне аминокиселине и протеини</vt:lpstr>
      <vt:lpstr>Хетерозиди</vt:lpstr>
      <vt:lpstr>Вазоактивни амини</vt:lpstr>
      <vt:lpstr>Пиролизидински алкалоиди</vt:lpstr>
      <vt:lpstr>Токсини гљива</vt:lpstr>
      <vt:lpstr>Микотоксини</vt:lpstr>
      <vt:lpstr>Микотоксини</vt:lpstr>
      <vt:lpstr>Микотоксини</vt:lpstr>
      <vt:lpstr>Микотоксини</vt:lpstr>
      <vt:lpstr>Микотоксини</vt:lpstr>
      <vt:lpstr>Микотоксини</vt:lpstr>
      <vt:lpstr>Микотоксини</vt:lpstr>
      <vt:lpstr>Антибиотици</vt:lpstr>
      <vt:lpstr>Микробилошка контаминација хране</vt:lpstr>
      <vt:lpstr>Вируси који се преносе храном</vt:lpstr>
      <vt:lpstr>Шигеле</vt:lpstr>
      <vt:lpstr>Slide 29</vt:lpstr>
      <vt:lpstr>Listeria monocytogenes</vt:lpstr>
      <vt:lpstr>Salmonella enteritidis</vt:lpstr>
      <vt:lpstr>Yersinia enterocolitica</vt:lpstr>
      <vt:lpstr>Е. coli</vt:lpstr>
      <vt:lpstr>Ентеропатогене E. coli (EPEC)</vt:lpstr>
      <vt:lpstr>Ентероинвазивне E.coli</vt:lpstr>
      <vt:lpstr>Ентеротоксогене E. coli</vt:lpstr>
      <vt:lpstr>Ентерохеморагичне E. coli (EHEC)</vt:lpstr>
      <vt:lpstr>Ентерохеморагична E. Coli O157:H7</vt:lpstr>
      <vt:lpstr>Staph. aureus</vt:lpstr>
      <vt:lpstr>Bacillus cereus</vt:lpstr>
      <vt:lpstr>Clostridium perfringens</vt:lpstr>
      <vt:lpstr>Clostridium botulinum</vt:lpstr>
      <vt:lpstr>Vibrio cholerae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Corporate Edition</cp:lastModifiedBy>
  <cp:revision>62</cp:revision>
  <dcterms:created xsi:type="dcterms:W3CDTF">2018-10-14T16:08:21Z</dcterms:created>
  <dcterms:modified xsi:type="dcterms:W3CDTF">2020-09-28T20:38:52Z</dcterms:modified>
</cp:coreProperties>
</file>